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kv" ContentType="video/unknown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10" r:id="rId2"/>
    <p:sldId id="260" r:id="rId3"/>
    <p:sldId id="283" r:id="rId4"/>
    <p:sldId id="327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24" r:id="rId18"/>
    <p:sldId id="323" r:id="rId19"/>
  </p:sldIdLst>
  <p:sldSz cx="12192000" cy="6858000"/>
  <p:notesSz cx="6797675" cy="9928225"/>
  <p:defaultTextStyle>
    <a:defPPr>
      <a:defRPr lang="ca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9E0"/>
    <a:srgbClr val="245A8C"/>
    <a:srgbClr val="A2D9F7"/>
    <a:srgbClr val="458DC3"/>
    <a:srgbClr val="AAB0D0"/>
    <a:srgbClr val="C1C6DD"/>
    <a:srgbClr val="DCDFEC"/>
    <a:srgbClr val="143350"/>
    <a:srgbClr val="155295"/>
    <a:srgbClr val="004D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6" autoAdjust="0"/>
    <p:restoredTop sz="96357" autoAdjust="0"/>
  </p:normalViewPr>
  <p:slideViewPr>
    <p:cSldViewPr snapToGrid="0">
      <p:cViewPr varScale="1">
        <p:scale>
          <a:sx n="62" d="100"/>
          <a:sy n="62" d="100"/>
        </p:scale>
        <p:origin x="788" y="8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F17FF4-3380-4A31-92E5-519EDB86E6C6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760D103-3622-4713-B425-EBD065F8F4B6}">
      <dgm:prSet phldrT="[Texto]" custT="1"/>
      <dgm:spPr>
        <a:solidFill>
          <a:srgbClr val="245A8C"/>
        </a:solidFill>
      </dgm:spPr>
      <dgm:t>
        <a:bodyPr/>
        <a:lstStyle/>
        <a:p>
          <a:r>
            <a:rPr lang="es-ES" sz="1700" dirty="0">
              <a:solidFill>
                <a:srgbClr val="A2D9F7"/>
              </a:solidFill>
            </a:rPr>
            <a:t>Estándares mínimos </a:t>
          </a:r>
          <a:r>
            <a:rPr lang="es-ES" sz="1700" dirty="0"/>
            <a:t>del régimen de control y principio de autonomía local</a:t>
          </a:r>
        </a:p>
      </dgm:t>
    </dgm:pt>
    <dgm:pt modelId="{71E0CD52-DCAB-4314-B73C-CB87975D6E13}" type="parTrans" cxnId="{EDDD6453-D0E8-437B-8EDB-E1640CB7CEB2}">
      <dgm:prSet/>
      <dgm:spPr/>
      <dgm:t>
        <a:bodyPr/>
        <a:lstStyle/>
        <a:p>
          <a:endParaRPr lang="es-ES"/>
        </a:p>
      </dgm:t>
    </dgm:pt>
    <dgm:pt modelId="{08FCFA68-5949-4324-918A-44342DBEF1D4}" type="sibTrans" cxnId="{EDDD6453-D0E8-437B-8EDB-E1640CB7CEB2}">
      <dgm:prSet/>
      <dgm:spPr>
        <a:solidFill>
          <a:srgbClr val="00A9E0"/>
        </a:solidFill>
        <a:ln>
          <a:solidFill>
            <a:srgbClr val="00A9E0"/>
          </a:solidFill>
        </a:ln>
      </dgm:spPr>
      <dgm:t>
        <a:bodyPr/>
        <a:lstStyle/>
        <a:p>
          <a:endParaRPr lang="es-ES"/>
        </a:p>
      </dgm:t>
    </dgm:pt>
    <dgm:pt modelId="{B7A50D72-BB00-46B3-A795-AFA2331C94C7}">
      <dgm:prSet phldrT="[Texto]" custT="1"/>
      <dgm:spPr>
        <a:solidFill>
          <a:srgbClr val="245A8C"/>
        </a:solidFill>
      </dgm:spPr>
      <dgm:t>
        <a:bodyPr/>
        <a:lstStyle/>
        <a:p>
          <a:r>
            <a:rPr lang="es-ES" sz="1700" dirty="0">
              <a:solidFill>
                <a:srgbClr val="A2D9F7"/>
              </a:solidFill>
            </a:rPr>
            <a:t>Control interno: </a:t>
          </a:r>
          <a:r>
            <a:rPr lang="es-ES" sz="1700" dirty="0"/>
            <a:t>función interventora (fiscalización de requisitos básicos) y control permanente</a:t>
          </a:r>
        </a:p>
      </dgm:t>
    </dgm:pt>
    <dgm:pt modelId="{6DBE83D2-C8DF-4D2D-8999-94110CC4AB56}" type="parTrans" cxnId="{57BE040F-6A59-472D-AEEB-8602D07DAEB4}">
      <dgm:prSet/>
      <dgm:spPr/>
      <dgm:t>
        <a:bodyPr/>
        <a:lstStyle/>
        <a:p>
          <a:endParaRPr lang="es-ES"/>
        </a:p>
      </dgm:t>
    </dgm:pt>
    <dgm:pt modelId="{6A84A1C4-A2A1-4286-A86F-161FF9690CAB}" type="sibTrans" cxnId="{57BE040F-6A59-472D-AEEB-8602D07DAEB4}">
      <dgm:prSet/>
      <dgm:spPr/>
      <dgm:t>
        <a:bodyPr/>
        <a:lstStyle/>
        <a:p>
          <a:endParaRPr lang="es-ES"/>
        </a:p>
      </dgm:t>
    </dgm:pt>
    <dgm:pt modelId="{D0621060-F48F-4311-AB70-5E0C68C4DCB8}">
      <dgm:prSet phldrT="[Texto]" custT="1"/>
      <dgm:spPr>
        <a:solidFill>
          <a:srgbClr val="245A8C"/>
        </a:solidFill>
      </dgm:spPr>
      <dgm:t>
        <a:bodyPr/>
        <a:lstStyle/>
        <a:p>
          <a:r>
            <a:rPr lang="es-ES" sz="1700" dirty="0">
              <a:solidFill>
                <a:srgbClr val="A2D9F7"/>
              </a:solidFill>
            </a:rPr>
            <a:t>Modelo unitario y simultáneo </a:t>
          </a:r>
          <a:r>
            <a:rPr lang="es-ES" sz="1700" dirty="0">
              <a:solidFill>
                <a:schemeClr val="bg1"/>
              </a:solidFill>
            </a:rPr>
            <a:t>de control interno</a:t>
          </a:r>
        </a:p>
      </dgm:t>
    </dgm:pt>
    <dgm:pt modelId="{8456B213-5FC0-4A8D-9AEF-565937876453}" type="parTrans" cxnId="{7B73EC9D-5D3A-467C-8902-115A17199567}">
      <dgm:prSet/>
      <dgm:spPr/>
      <dgm:t>
        <a:bodyPr/>
        <a:lstStyle/>
        <a:p>
          <a:endParaRPr lang="es-ES"/>
        </a:p>
      </dgm:t>
    </dgm:pt>
    <dgm:pt modelId="{1F0D5B21-8643-4DA1-AD8B-9A194B027BC9}" type="sibTrans" cxnId="{7B73EC9D-5D3A-467C-8902-115A17199567}">
      <dgm:prSet/>
      <dgm:spPr/>
      <dgm:t>
        <a:bodyPr/>
        <a:lstStyle/>
        <a:p>
          <a:endParaRPr lang="es-ES"/>
        </a:p>
      </dgm:t>
    </dgm:pt>
    <dgm:pt modelId="{480CFD17-4D14-4184-9BC8-98148AB69DDD}">
      <dgm:prSet phldrT="[Texto]" custT="1"/>
      <dgm:spPr>
        <a:solidFill>
          <a:srgbClr val="245A8C"/>
        </a:solidFill>
      </dgm:spPr>
      <dgm:t>
        <a:bodyPr/>
        <a:lstStyle/>
        <a:p>
          <a:r>
            <a:rPr lang="es-ES" sz="1700" dirty="0">
              <a:solidFill>
                <a:srgbClr val="A2D9F7"/>
              </a:solidFill>
            </a:rPr>
            <a:t>Importancia de las observaciones </a:t>
          </a:r>
          <a:r>
            <a:rPr lang="es-ES" sz="1700" dirty="0"/>
            <a:t>para la fiscalización y para el control permanente</a:t>
          </a:r>
        </a:p>
      </dgm:t>
    </dgm:pt>
    <dgm:pt modelId="{764233E1-3D36-4B8A-ABA8-22C76602AF99}" type="parTrans" cxnId="{57B9314A-18CB-49FB-9487-603FC6AB0BFF}">
      <dgm:prSet/>
      <dgm:spPr/>
      <dgm:t>
        <a:bodyPr/>
        <a:lstStyle/>
        <a:p>
          <a:endParaRPr lang="es-ES"/>
        </a:p>
      </dgm:t>
    </dgm:pt>
    <dgm:pt modelId="{B54BDD64-A82D-4E5F-A142-00B59AB0C641}" type="sibTrans" cxnId="{57B9314A-18CB-49FB-9487-603FC6AB0BFF}">
      <dgm:prSet/>
      <dgm:spPr/>
      <dgm:t>
        <a:bodyPr/>
        <a:lstStyle/>
        <a:p>
          <a:endParaRPr lang="es-ES"/>
        </a:p>
      </dgm:t>
    </dgm:pt>
    <dgm:pt modelId="{AA4DC7E2-3FA2-491E-BDC4-AC3D12644691}" type="pres">
      <dgm:prSet presAssocID="{F6F17FF4-3380-4A31-92E5-519EDB86E6C6}" presName="Name0" presStyleCnt="0">
        <dgm:presLayoutVars>
          <dgm:chMax val="7"/>
          <dgm:chPref val="7"/>
          <dgm:dir/>
        </dgm:presLayoutVars>
      </dgm:prSet>
      <dgm:spPr/>
    </dgm:pt>
    <dgm:pt modelId="{DB9A6827-AA5A-404B-B6A1-304F24A555DF}" type="pres">
      <dgm:prSet presAssocID="{F6F17FF4-3380-4A31-92E5-519EDB86E6C6}" presName="Name1" presStyleCnt="0"/>
      <dgm:spPr/>
    </dgm:pt>
    <dgm:pt modelId="{9F1878D0-BB45-43AA-A803-2DB00892D223}" type="pres">
      <dgm:prSet presAssocID="{F6F17FF4-3380-4A31-92E5-519EDB86E6C6}" presName="cycle" presStyleCnt="0"/>
      <dgm:spPr/>
    </dgm:pt>
    <dgm:pt modelId="{CBC60FC3-FF8F-43A1-8F03-9C4EFC4740CA}" type="pres">
      <dgm:prSet presAssocID="{F6F17FF4-3380-4A31-92E5-519EDB86E6C6}" presName="srcNode" presStyleLbl="node1" presStyleIdx="0" presStyleCnt="4"/>
      <dgm:spPr/>
    </dgm:pt>
    <dgm:pt modelId="{582D8D18-DBFA-433C-A31F-E1D32C6AA165}" type="pres">
      <dgm:prSet presAssocID="{F6F17FF4-3380-4A31-92E5-519EDB86E6C6}" presName="conn" presStyleLbl="parChTrans1D2" presStyleIdx="0" presStyleCnt="1"/>
      <dgm:spPr/>
    </dgm:pt>
    <dgm:pt modelId="{D9568F48-BBC1-43A1-A980-C92A64B62AEE}" type="pres">
      <dgm:prSet presAssocID="{F6F17FF4-3380-4A31-92E5-519EDB86E6C6}" presName="extraNode" presStyleLbl="node1" presStyleIdx="0" presStyleCnt="4"/>
      <dgm:spPr/>
    </dgm:pt>
    <dgm:pt modelId="{ECBB812C-3F76-451C-A6D5-1820CCD8BA22}" type="pres">
      <dgm:prSet presAssocID="{F6F17FF4-3380-4A31-92E5-519EDB86E6C6}" presName="dstNode" presStyleLbl="node1" presStyleIdx="0" presStyleCnt="4"/>
      <dgm:spPr/>
    </dgm:pt>
    <dgm:pt modelId="{92885226-D5D4-4DF3-8DCE-FA742DBB5F0B}" type="pres">
      <dgm:prSet presAssocID="{4760D103-3622-4713-B425-EBD065F8F4B6}" presName="text_1" presStyleLbl="node1" presStyleIdx="0" presStyleCnt="4">
        <dgm:presLayoutVars>
          <dgm:bulletEnabled val="1"/>
        </dgm:presLayoutVars>
      </dgm:prSet>
      <dgm:spPr/>
    </dgm:pt>
    <dgm:pt modelId="{553CBD58-34DE-4BE6-9C09-0512A5AFF36C}" type="pres">
      <dgm:prSet presAssocID="{4760D103-3622-4713-B425-EBD065F8F4B6}" presName="accent_1" presStyleCnt="0"/>
      <dgm:spPr/>
    </dgm:pt>
    <dgm:pt modelId="{232C7950-4516-44DA-BDDF-C38FCA2D49D1}" type="pres">
      <dgm:prSet presAssocID="{4760D103-3622-4713-B425-EBD065F8F4B6}" presName="accentRepeatNode" presStyleLbl="solidFgAcc1" presStyleIdx="0" presStyleCnt="4"/>
      <dgm:spPr>
        <a:solidFill>
          <a:srgbClr val="A2D9F7"/>
        </a:solidFill>
        <a:ln>
          <a:solidFill>
            <a:srgbClr val="A2D9F7"/>
          </a:solidFill>
        </a:ln>
      </dgm:spPr>
    </dgm:pt>
    <dgm:pt modelId="{9597D8D4-A0E3-4EC7-9D0F-52E5FEA5B3BC}" type="pres">
      <dgm:prSet presAssocID="{B7A50D72-BB00-46B3-A795-AFA2331C94C7}" presName="text_2" presStyleLbl="node1" presStyleIdx="1" presStyleCnt="4">
        <dgm:presLayoutVars>
          <dgm:bulletEnabled val="1"/>
        </dgm:presLayoutVars>
      </dgm:prSet>
      <dgm:spPr/>
    </dgm:pt>
    <dgm:pt modelId="{B0CEDDE4-F3EE-4A9F-A435-9F4F8EF4C85B}" type="pres">
      <dgm:prSet presAssocID="{B7A50D72-BB00-46B3-A795-AFA2331C94C7}" presName="accent_2" presStyleCnt="0"/>
      <dgm:spPr/>
    </dgm:pt>
    <dgm:pt modelId="{1823D879-173F-4267-9A90-F7E3599349EF}" type="pres">
      <dgm:prSet presAssocID="{B7A50D72-BB00-46B3-A795-AFA2331C94C7}" presName="accentRepeatNode" presStyleLbl="solidFgAcc1" presStyleIdx="1" presStyleCnt="4"/>
      <dgm:spPr>
        <a:solidFill>
          <a:srgbClr val="A2D9F7"/>
        </a:solidFill>
        <a:ln>
          <a:solidFill>
            <a:srgbClr val="A2D9F7"/>
          </a:solidFill>
        </a:ln>
      </dgm:spPr>
    </dgm:pt>
    <dgm:pt modelId="{B66557E8-3130-48EE-8A84-2609C1E74BB1}" type="pres">
      <dgm:prSet presAssocID="{D0621060-F48F-4311-AB70-5E0C68C4DCB8}" presName="text_3" presStyleLbl="node1" presStyleIdx="2" presStyleCnt="4">
        <dgm:presLayoutVars>
          <dgm:bulletEnabled val="1"/>
        </dgm:presLayoutVars>
      </dgm:prSet>
      <dgm:spPr/>
    </dgm:pt>
    <dgm:pt modelId="{2ABD9590-F96D-46A1-B284-15A076B7C8F7}" type="pres">
      <dgm:prSet presAssocID="{D0621060-F48F-4311-AB70-5E0C68C4DCB8}" presName="accent_3" presStyleCnt="0"/>
      <dgm:spPr/>
    </dgm:pt>
    <dgm:pt modelId="{8F09A076-0E69-46F6-9E76-9AA921DB33D0}" type="pres">
      <dgm:prSet presAssocID="{D0621060-F48F-4311-AB70-5E0C68C4DCB8}" presName="accentRepeatNode" presStyleLbl="solidFgAcc1" presStyleIdx="2" presStyleCnt="4"/>
      <dgm:spPr>
        <a:solidFill>
          <a:srgbClr val="A2D9F7"/>
        </a:solidFill>
        <a:ln>
          <a:solidFill>
            <a:srgbClr val="A2D9F7"/>
          </a:solidFill>
        </a:ln>
      </dgm:spPr>
    </dgm:pt>
    <dgm:pt modelId="{B32196E8-C4F4-440A-A3CF-E7EEF76BD772}" type="pres">
      <dgm:prSet presAssocID="{480CFD17-4D14-4184-9BC8-98148AB69DDD}" presName="text_4" presStyleLbl="node1" presStyleIdx="3" presStyleCnt="4">
        <dgm:presLayoutVars>
          <dgm:bulletEnabled val="1"/>
        </dgm:presLayoutVars>
      </dgm:prSet>
      <dgm:spPr/>
    </dgm:pt>
    <dgm:pt modelId="{044F33FE-3C9B-4A1A-A724-4CC659DDF428}" type="pres">
      <dgm:prSet presAssocID="{480CFD17-4D14-4184-9BC8-98148AB69DDD}" presName="accent_4" presStyleCnt="0"/>
      <dgm:spPr/>
    </dgm:pt>
    <dgm:pt modelId="{5C363408-4D4E-4B8F-8C92-0871D6206152}" type="pres">
      <dgm:prSet presAssocID="{480CFD17-4D14-4184-9BC8-98148AB69DDD}" presName="accentRepeatNode" presStyleLbl="solidFgAcc1" presStyleIdx="3" presStyleCnt="4"/>
      <dgm:spPr>
        <a:solidFill>
          <a:srgbClr val="A2D9F7"/>
        </a:solidFill>
        <a:ln>
          <a:solidFill>
            <a:srgbClr val="A2D9F7"/>
          </a:solidFill>
        </a:ln>
      </dgm:spPr>
    </dgm:pt>
  </dgm:ptLst>
  <dgm:cxnLst>
    <dgm:cxn modelId="{57BE040F-6A59-472D-AEEB-8602D07DAEB4}" srcId="{F6F17FF4-3380-4A31-92E5-519EDB86E6C6}" destId="{B7A50D72-BB00-46B3-A795-AFA2331C94C7}" srcOrd="1" destOrd="0" parTransId="{6DBE83D2-C8DF-4D2D-8999-94110CC4AB56}" sibTransId="{6A84A1C4-A2A1-4286-A86F-161FF9690CAB}"/>
    <dgm:cxn modelId="{5782FC1E-3804-4340-A50E-C1F929F86D7D}" type="presOf" srcId="{D0621060-F48F-4311-AB70-5E0C68C4DCB8}" destId="{B66557E8-3130-48EE-8A84-2609C1E74BB1}" srcOrd="0" destOrd="0" presId="urn:microsoft.com/office/officeart/2008/layout/VerticalCurvedList"/>
    <dgm:cxn modelId="{8FAD6D30-0545-45EF-8258-91DFBDF02642}" type="presOf" srcId="{B7A50D72-BB00-46B3-A795-AFA2331C94C7}" destId="{9597D8D4-A0E3-4EC7-9D0F-52E5FEA5B3BC}" srcOrd="0" destOrd="0" presId="urn:microsoft.com/office/officeart/2008/layout/VerticalCurvedList"/>
    <dgm:cxn modelId="{D15A0539-E63F-477E-869B-9FE00EF4CBD5}" type="presOf" srcId="{F6F17FF4-3380-4A31-92E5-519EDB86E6C6}" destId="{AA4DC7E2-3FA2-491E-BDC4-AC3D12644691}" srcOrd="0" destOrd="0" presId="urn:microsoft.com/office/officeart/2008/layout/VerticalCurvedList"/>
    <dgm:cxn modelId="{44831446-01E9-4A85-B519-5B7601D7D0E2}" type="presOf" srcId="{480CFD17-4D14-4184-9BC8-98148AB69DDD}" destId="{B32196E8-C4F4-440A-A3CF-E7EEF76BD772}" srcOrd="0" destOrd="0" presId="urn:microsoft.com/office/officeart/2008/layout/VerticalCurvedList"/>
    <dgm:cxn modelId="{57B9314A-18CB-49FB-9487-603FC6AB0BFF}" srcId="{F6F17FF4-3380-4A31-92E5-519EDB86E6C6}" destId="{480CFD17-4D14-4184-9BC8-98148AB69DDD}" srcOrd="3" destOrd="0" parTransId="{764233E1-3D36-4B8A-ABA8-22C76602AF99}" sibTransId="{B54BDD64-A82D-4E5F-A142-00B59AB0C641}"/>
    <dgm:cxn modelId="{EDDD6453-D0E8-437B-8EDB-E1640CB7CEB2}" srcId="{F6F17FF4-3380-4A31-92E5-519EDB86E6C6}" destId="{4760D103-3622-4713-B425-EBD065F8F4B6}" srcOrd="0" destOrd="0" parTransId="{71E0CD52-DCAB-4314-B73C-CB87975D6E13}" sibTransId="{08FCFA68-5949-4324-918A-44342DBEF1D4}"/>
    <dgm:cxn modelId="{7D0C7699-535E-41FF-8B9A-C986108A06FB}" type="presOf" srcId="{4760D103-3622-4713-B425-EBD065F8F4B6}" destId="{92885226-D5D4-4DF3-8DCE-FA742DBB5F0B}" srcOrd="0" destOrd="0" presId="urn:microsoft.com/office/officeart/2008/layout/VerticalCurvedList"/>
    <dgm:cxn modelId="{7B73EC9D-5D3A-467C-8902-115A17199567}" srcId="{F6F17FF4-3380-4A31-92E5-519EDB86E6C6}" destId="{D0621060-F48F-4311-AB70-5E0C68C4DCB8}" srcOrd="2" destOrd="0" parTransId="{8456B213-5FC0-4A8D-9AEF-565937876453}" sibTransId="{1F0D5B21-8643-4DA1-AD8B-9A194B027BC9}"/>
    <dgm:cxn modelId="{869C5DB2-D6AE-45E3-9393-5FBD84483C87}" type="presOf" srcId="{08FCFA68-5949-4324-918A-44342DBEF1D4}" destId="{582D8D18-DBFA-433C-A31F-E1D32C6AA165}" srcOrd="0" destOrd="0" presId="urn:microsoft.com/office/officeart/2008/layout/VerticalCurvedList"/>
    <dgm:cxn modelId="{220CE5ED-8900-45E4-9057-DE2E51D4174F}" type="presParOf" srcId="{AA4DC7E2-3FA2-491E-BDC4-AC3D12644691}" destId="{DB9A6827-AA5A-404B-B6A1-304F24A555DF}" srcOrd="0" destOrd="0" presId="urn:microsoft.com/office/officeart/2008/layout/VerticalCurvedList"/>
    <dgm:cxn modelId="{4AAA802D-4C7D-4534-BA98-EE66C0F59940}" type="presParOf" srcId="{DB9A6827-AA5A-404B-B6A1-304F24A555DF}" destId="{9F1878D0-BB45-43AA-A803-2DB00892D223}" srcOrd="0" destOrd="0" presId="urn:microsoft.com/office/officeart/2008/layout/VerticalCurvedList"/>
    <dgm:cxn modelId="{CC97BEF8-DCED-4943-A571-7D8BD646FEF7}" type="presParOf" srcId="{9F1878D0-BB45-43AA-A803-2DB00892D223}" destId="{CBC60FC3-FF8F-43A1-8F03-9C4EFC4740CA}" srcOrd="0" destOrd="0" presId="urn:microsoft.com/office/officeart/2008/layout/VerticalCurvedList"/>
    <dgm:cxn modelId="{3AF3107E-5D54-4841-91B9-22B82B9DF3C7}" type="presParOf" srcId="{9F1878D0-BB45-43AA-A803-2DB00892D223}" destId="{582D8D18-DBFA-433C-A31F-E1D32C6AA165}" srcOrd="1" destOrd="0" presId="urn:microsoft.com/office/officeart/2008/layout/VerticalCurvedList"/>
    <dgm:cxn modelId="{86AF43E9-AF06-4C84-BCF2-6E977614DE0F}" type="presParOf" srcId="{9F1878D0-BB45-43AA-A803-2DB00892D223}" destId="{D9568F48-BBC1-43A1-A980-C92A64B62AEE}" srcOrd="2" destOrd="0" presId="urn:microsoft.com/office/officeart/2008/layout/VerticalCurvedList"/>
    <dgm:cxn modelId="{843DC748-2E79-47D1-AA2C-CCC6D36EC6DA}" type="presParOf" srcId="{9F1878D0-BB45-43AA-A803-2DB00892D223}" destId="{ECBB812C-3F76-451C-A6D5-1820CCD8BA22}" srcOrd="3" destOrd="0" presId="urn:microsoft.com/office/officeart/2008/layout/VerticalCurvedList"/>
    <dgm:cxn modelId="{A340F849-28B4-4B00-931A-7A97D00051C6}" type="presParOf" srcId="{DB9A6827-AA5A-404B-B6A1-304F24A555DF}" destId="{92885226-D5D4-4DF3-8DCE-FA742DBB5F0B}" srcOrd="1" destOrd="0" presId="urn:microsoft.com/office/officeart/2008/layout/VerticalCurvedList"/>
    <dgm:cxn modelId="{1C3D6B0F-C077-4FE6-977D-9D3737DDCDFF}" type="presParOf" srcId="{DB9A6827-AA5A-404B-B6A1-304F24A555DF}" destId="{553CBD58-34DE-4BE6-9C09-0512A5AFF36C}" srcOrd="2" destOrd="0" presId="urn:microsoft.com/office/officeart/2008/layout/VerticalCurvedList"/>
    <dgm:cxn modelId="{57A12978-5DD5-42C7-A561-CE7028E2910C}" type="presParOf" srcId="{553CBD58-34DE-4BE6-9C09-0512A5AFF36C}" destId="{232C7950-4516-44DA-BDDF-C38FCA2D49D1}" srcOrd="0" destOrd="0" presId="urn:microsoft.com/office/officeart/2008/layout/VerticalCurvedList"/>
    <dgm:cxn modelId="{A9F439F0-0DD3-4A63-B141-D9A2A48054B9}" type="presParOf" srcId="{DB9A6827-AA5A-404B-B6A1-304F24A555DF}" destId="{9597D8D4-A0E3-4EC7-9D0F-52E5FEA5B3BC}" srcOrd="3" destOrd="0" presId="urn:microsoft.com/office/officeart/2008/layout/VerticalCurvedList"/>
    <dgm:cxn modelId="{97786529-BF31-42CD-BFFB-E9CA8752EC1D}" type="presParOf" srcId="{DB9A6827-AA5A-404B-B6A1-304F24A555DF}" destId="{B0CEDDE4-F3EE-4A9F-A435-9F4F8EF4C85B}" srcOrd="4" destOrd="0" presId="urn:microsoft.com/office/officeart/2008/layout/VerticalCurvedList"/>
    <dgm:cxn modelId="{6AD93FD2-1528-4586-9524-9189A270911C}" type="presParOf" srcId="{B0CEDDE4-F3EE-4A9F-A435-9F4F8EF4C85B}" destId="{1823D879-173F-4267-9A90-F7E3599349EF}" srcOrd="0" destOrd="0" presId="urn:microsoft.com/office/officeart/2008/layout/VerticalCurvedList"/>
    <dgm:cxn modelId="{65990616-FC62-4BBA-9002-0D2F390A64E1}" type="presParOf" srcId="{DB9A6827-AA5A-404B-B6A1-304F24A555DF}" destId="{B66557E8-3130-48EE-8A84-2609C1E74BB1}" srcOrd="5" destOrd="0" presId="urn:microsoft.com/office/officeart/2008/layout/VerticalCurvedList"/>
    <dgm:cxn modelId="{FC0F28FD-EAEC-4690-BAA7-73DD6178CCE6}" type="presParOf" srcId="{DB9A6827-AA5A-404B-B6A1-304F24A555DF}" destId="{2ABD9590-F96D-46A1-B284-15A076B7C8F7}" srcOrd="6" destOrd="0" presId="urn:microsoft.com/office/officeart/2008/layout/VerticalCurvedList"/>
    <dgm:cxn modelId="{67B0D1C7-B45A-4500-A3BD-0EC5A05A6B75}" type="presParOf" srcId="{2ABD9590-F96D-46A1-B284-15A076B7C8F7}" destId="{8F09A076-0E69-46F6-9E76-9AA921DB33D0}" srcOrd="0" destOrd="0" presId="urn:microsoft.com/office/officeart/2008/layout/VerticalCurvedList"/>
    <dgm:cxn modelId="{6E3DF19A-B47B-4CE6-AF31-0F16AC3079D4}" type="presParOf" srcId="{DB9A6827-AA5A-404B-B6A1-304F24A555DF}" destId="{B32196E8-C4F4-440A-A3CF-E7EEF76BD772}" srcOrd="7" destOrd="0" presId="urn:microsoft.com/office/officeart/2008/layout/VerticalCurvedList"/>
    <dgm:cxn modelId="{AC3816A5-38C7-423E-9921-A14AF76177B4}" type="presParOf" srcId="{DB9A6827-AA5A-404B-B6A1-304F24A555DF}" destId="{044F33FE-3C9B-4A1A-A724-4CC659DDF428}" srcOrd="8" destOrd="0" presId="urn:microsoft.com/office/officeart/2008/layout/VerticalCurvedList"/>
    <dgm:cxn modelId="{982D03ED-D4F0-4C75-BBDA-B94568EABC22}" type="presParOf" srcId="{044F33FE-3C9B-4A1A-A724-4CC659DDF428}" destId="{5C363408-4D4E-4B8F-8C92-0871D620615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2D8D18-DBFA-433C-A31F-E1D32C6AA165}">
      <dsp:nvSpPr>
        <dsp:cNvPr id="0" name=""/>
        <dsp:cNvSpPr/>
      </dsp:nvSpPr>
      <dsp:spPr>
        <a:xfrm>
          <a:off x="-5934458" y="-908142"/>
          <a:ext cx="7064785" cy="7064785"/>
        </a:xfrm>
        <a:prstGeom prst="blockArc">
          <a:avLst>
            <a:gd name="adj1" fmla="val 18900000"/>
            <a:gd name="adj2" fmla="val 2700000"/>
            <a:gd name="adj3" fmla="val 306"/>
          </a:avLst>
        </a:prstGeom>
        <a:solidFill>
          <a:srgbClr val="00A9E0"/>
        </a:solidFill>
        <a:ln w="12700" cap="flat" cmpd="sng" algn="ctr">
          <a:solidFill>
            <a:srgbClr val="00A9E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885226-D5D4-4DF3-8DCE-FA742DBB5F0B}">
      <dsp:nvSpPr>
        <dsp:cNvPr id="0" name=""/>
        <dsp:cNvSpPr/>
      </dsp:nvSpPr>
      <dsp:spPr>
        <a:xfrm>
          <a:off x="591615" y="403504"/>
          <a:ext cx="7229320" cy="807429"/>
        </a:xfrm>
        <a:prstGeom prst="rect">
          <a:avLst/>
        </a:prstGeom>
        <a:solidFill>
          <a:srgbClr val="245A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897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>
              <a:solidFill>
                <a:srgbClr val="A2D9F7"/>
              </a:solidFill>
            </a:rPr>
            <a:t>Estándares mínimos </a:t>
          </a:r>
          <a:r>
            <a:rPr lang="es-ES" sz="1700" kern="1200" dirty="0"/>
            <a:t>del régimen de control y principio de autonomía local</a:t>
          </a:r>
        </a:p>
      </dsp:txBody>
      <dsp:txXfrm>
        <a:off x="591615" y="403504"/>
        <a:ext cx="7229320" cy="807429"/>
      </dsp:txXfrm>
    </dsp:sp>
    <dsp:sp modelId="{232C7950-4516-44DA-BDDF-C38FCA2D49D1}">
      <dsp:nvSpPr>
        <dsp:cNvPr id="0" name=""/>
        <dsp:cNvSpPr/>
      </dsp:nvSpPr>
      <dsp:spPr>
        <a:xfrm>
          <a:off x="86972" y="302576"/>
          <a:ext cx="1009286" cy="1009286"/>
        </a:xfrm>
        <a:prstGeom prst="ellipse">
          <a:avLst/>
        </a:prstGeom>
        <a:solidFill>
          <a:srgbClr val="A2D9F7"/>
        </a:solidFill>
        <a:ln w="12700" cap="flat" cmpd="sng" algn="ctr">
          <a:solidFill>
            <a:srgbClr val="A2D9F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97D8D4-A0E3-4EC7-9D0F-52E5FEA5B3BC}">
      <dsp:nvSpPr>
        <dsp:cNvPr id="0" name=""/>
        <dsp:cNvSpPr/>
      </dsp:nvSpPr>
      <dsp:spPr>
        <a:xfrm>
          <a:off x="1054533" y="1614858"/>
          <a:ext cx="6766402" cy="807429"/>
        </a:xfrm>
        <a:prstGeom prst="rect">
          <a:avLst/>
        </a:prstGeom>
        <a:solidFill>
          <a:srgbClr val="245A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897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>
              <a:solidFill>
                <a:srgbClr val="A2D9F7"/>
              </a:solidFill>
            </a:rPr>
            <a:t>Control interno: </a:t>
          </a:r>
          <a:r>
            <a:rPr lang="es-ES" sz="1700" kern="1200" dirty="0"/>
            <a:t>función interventora (fiscalización de requisitos básicos) y control permanente</a:t>
          </a:r>
        </a:p>
      </dsp:txBody>
      <dsp:txXfrm>
        <a:off x="1054533" y="1614858"/>
        <a:ext cx="6766402" cy="807429"/>
      </dsp:txXfrm>
    </dsp:sp>
    <dsp:sp modelId="{1823D879-173F-4267-9A90-F7E3599349EF}">
      <dsp:nvSpPr>
        <dsp:cNvPr id="0" name=""/>
        <dsp:cNvSpPr/>
      </dsp:nvSpPr>
      <dsp:spPr>
        <a:xfrm>
          <a:off x="549889" y="1513930"/>
          <a:ext cx="1009286" cy="1009286"/>
        </a:xfrm>
        <a:prstGeom prst="ellipse">
          <a:avLst/>
        </a:prstGeom>
        <a:solidFill>
          <a:srgbClr val="A2D9F7"/>
        </a:solidFill>
        <a:ln w="12700" cap="flat" cmpd="sng" algn="ctr">
          <a:solidFill>
            <a:srgbClr val="A2D9F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6557E8-3130-48EE-8A84-2609C1E74BB1}">
      <dsp:nvSpPr>
        <dsp:cNvPr id="0" name=""/>
        <dsp:cNvSpPr/>
      </dsp:nvSpPr>
      <dsp:spPr>
        <a:xfrm>
          <a:off x="1054533" y="2826212"/>
          <a:ext cx="6766402" cy="807429"/>
        </a:xfrm>
        <a:prstGeom prst="rect">
          <a:avLst/>
        </a:prstGeom>
        <a:solidFill>
          <a:srgbClr val="245A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897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>
              <a:solidFill>
                <a:srgbClr val="A2D9F7"/>
              </a:solidFill>
            </a:rPr>
            <a:t>Modelo unitario y simultáneo </a:t>
          </a:r>
          <a:r>
            <a:rPr lang="es-ES" sz="1700" kern="1200" dirty="0">
              <a:solidFill>
                <a:schemeClr val="bg1"/>
              </a:solidFill>
            </a:rPr>
            <a:t>de control interno</a:t>
          </a:r>
        </a:p>
      </dsp:txBody>
      <dsp:txXfrm>
        <a:off x="1054533" y="2826212"/>
        <a:ext cx="6766402" cy="807429"/>
      </dsp:txXfrm>
    </dsp:sp>
    <dsp:sp modelId="{8F09A076-0E69-46F6-9E76-9AA921DB33D0}">
      <dsp:nvSpPr>
        <dsp:cNvPr id="0" name=""/>
        <dsp:cNvSpPr/>
      </dsp:nvSpPr>
      <dsp:spPr>
        <a:xfrm>
          <a:off x="549889" y="2725284"/>
          <a:ext cx="1009286" cy="1009286"/>
        </a:xfrm>
        <a:prstGeom prst="ellipse">
          <a:avLst/>
        </a:prstGeom>
        <a:solidFill>
          <a:srgbClr val="A2D9F7"/>
        </a:solidFill>
        <a:ln w="12700" cap="flat" cmpd="sng" algn="ctr">
          <a:solidFill>
            <a:srgbClr val="A2D9F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2196E8-C4F4-440A-A3CF-E7EEF76BD772}">
      <dsp:nvSpPr>
        <dsp:cNvPr id="0" name=""/>
        <dsp:cNvSpPr/>
      </dsp:nvSpPr>
      <dsp:spPr>
        <a:xfrm>
          <a:off x="591615" y="4037566"/>
          <a:ext cx="7229320" cy="807429"/>
        </a:xfrm>
        <a:prstGeom prst="rect">
          <a:avLst/>
        </a:prstGeom>
        <a:solidFill>
          <a:srgbClr val="245A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897" tIns="43180" rIns="43180" bIns="4318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>
              <a:solidFill>
                <a:srgbClr val="A2D9F7"/>
              </a:solidFill>
            </a:rPr>
            <a:t>Importancia de las observaciones </a:t>
          </a:r>
          <a:r>
            <a:rPr lang="es-ES" sz="1700" kern="1200" dirty="0"/>
            <a:t>para la fiscalización y para el control permanente</a:t>
          </a:r>
        </a:p>
      </dsp:txBody>
      <dsp:txXfrm>
        <a:off x="591615" y="4037566"/>
        <a:ext cx="7229320" cy="807429"/>
      </dsp:txXfrm>
    </dsp:sp>
    <dsp:sp modelId="{5C363408-4D4E-4B8F-8C92-0871D6206152}">
      <dsp:nvSpPr>
        <dsp:cNvPr id="0" name=""/>
        <dsp:cNvSpPr/>
      </dsp:nvSpPr>
      <dsp:spPr>
        <a:xfrm>
          <a:off x="86972" y="3936638"/>
          <a:ext cx="1009286" cy="1009286"/>
        </a:xfrm>
        <a:prstGeom prst="ellipse">
          <a:avLst/>
        </a:prstGeom>
        <a:solidFill>
          <a:srgbClr val="A2D9F7"/>
        </a:solidFill>
        <a:ln w="12700" cap="flat" cmpd="sng" algn="ctr">
          <a:solidFill>
            <a:srgbClr val="A2D9F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3D4B53-69FE-4C4F-BC64-0A2A4716FE45}" type="datetimeFigureOut">
              <a:rPr lang="es-ES" smtClean="0"/>
              <a:t>05/10/2023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D78116-B981-4804-9E01-DF1C43A1585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7127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a-ES"/>
              <a:t>Feu clic aquí per editar l'estil</a:t>
            </a:r>
          </a:p>
        </p:txBody>
      </p:sp>
      <p:sp>
        <p:nvSpPr>
          <p:cNvPr id="3" name="Subtíto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a-ES"/>
              <a:t>Feu clic aquí per editar l'estil de subtítols del patró.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F045-4F05-4A92-9C43-F11DCDDE5487}" type="datetimeFigureOut">
              <a:rPr lang="ca-ES" smtClean="0"/>
              <a:t>5/10/2023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94D6-A7A8-4DF0-9C43-876D4B015E91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00971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ol i tex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F045-4F05-4A92-9C43-F11DCDDE5487}" type="datetimeFigureOut">
              <a:rPr lang="ca-ES" smtClean="0"/>
              <a:t>5/10/2023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94D6-A7A8-4DF0-9C43-876D4B015E91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345968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ol vertical 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F045-4F05-4A92-9C43-F11DCDDE5487}" type="datetimeFigureOut">
              <a:rPr lang="ca-ES" smtClean="0"/>
              <a:t>5/10/2023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94D6-A7A8-4DF0-9C43-876D4B015E91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943320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ol i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F045-4F05-4A92-9C43-F11DCDDE5487}" type="datetimeFigureOut">
              <a:rPr lang="ca-ES" smtClean="0"/>
              <a:t>5/10/2023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94D6-A7A8-4DF0-9C43-876D4B015E91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356435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pçalera de la sec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F045-4F05-4A92-9C43-F11DCDDE5487}" type="datetimeFigureOut">
              <a:rPr lang="ca-ES" smtClean="0"/>
              <a:t>5/10/2023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94D6-A7A8-4DF0-9C43-876D4B015E91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996406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contingut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F045-4F05-4A92-9C43-F11DCDDE5487}" type="datetimeFigureOut">
              <a:rPr lang="ca-ES" smtClean="0"/>
              <a:t>5/10/2023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94D6-A7A8-4DF0-9C43-876D4B015E91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478640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5" name="Contenidor de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6" name="Contenidor de contingut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7" name="Contenidor de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F045-4F05-4A92-9C43-F11DCDDE5487}" type="datetimeFigureOut">
              <a:rPr lang="ca-ES" smtClean="0"/>
              <a:t>5/10/2023</a:t>
            </a:fld>
            <a:endParaRPr lang="ca-ES"/>
          </a:p>
        </p:txBody>
      </p:sp>
      <p:sp>
        <p:nvSpPr>
          <p:cNvPr id="8" name="Contenidor de peu de pà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9" name="Conteni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94D6-A7A8-4DF0-9C43-876D4B015E91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771256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omés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F045-4F05-4A92-9C43-F11DCDDE5487}" type="datetimeFigureOut">
              <a:rPr lang="ca-ES" smtClean="0"/>
              <a:t>5/10/2023</a:t>
            </a:fld>
            <a:endParaRPr lang="ca-ES"/>
          </a:p>
        </p:txBody>
      </p:sp>
      <p:sp>
        <p:nvSpPr>
          <p:cNvPr id="4" name="Contenidor de peu de pà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5" name="Conteni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94D6-A7A8-4DF0-9C43-876D4B015E91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159512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F045-4F05-4A92-9C43-F11DCDDE5487}" type="datetimeFigureOut">
              <a:rPr lang="ca-ES" smtClean="0"/>
              <a:t>5/10/2023</a:t>
            </a:fld>
            <a:endParaRPr lang="ca-ES"/>
          </a:p>
        </p:txBody>
      </p:sp>
      <p:sp>
        <p:nvSpPr>
          <p:cNvPr id="3" name="Contenidor de peu de pà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94D6-A7A8-4DF0-9C43-876D4B015E91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849240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ingut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a-ES"/>
              <a:t>Feu clic aquí per editar l'estil</a:t>
            </a:r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F045-4F05-4A92-9C43-F11DCDDE5487}" type="datetimeFigureOut">
              <a:rPr lang="ca-ES" smtClean="0"/>
              <a:t>5/10/2023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94D6-A7A8-4DF0-9C43-876D4B015E91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509466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tge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a-ES"/>
              <a:t>Feu clic aquí per editar l'estil</a:t>
            </a:r>
          </a:p>
        </p:txBody>
      </p:sp>
      <p:sp>
        <p:nvSpPr>
          <p:cNvPr id="3" name="Contenidor d'imatg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a-ES"/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F045-4F05-4A92-9C43-F11DCDDE5487}" type="datetimeFigureOut">
              <a:rPr lang="ca-ES" smtClean="0"/>
              <a:t>5/10/2023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94D6-A7A8-4DF0-9C43-876D4B015E91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389866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títo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2F045-4F05-4A92-9C43-F11DCDDE5487}" type="datetimeFigureOut">
              <a:rPr lang="ca-ES" smtClean="0"/>
              <a:t>5/10/2023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094D6-A7A8-4DF0-9C43-876D4B015E91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325351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kv"/><Relationship Id="rId1" Type="http://schemas.microsoft.com/office/2007/relationships/media" Target="../media/media1.mkv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kv"/><Relationship Id="rId1" Type="http://schemas.microsoft.com/office/2007/relationships/media" Target="../media/media2.mkv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g"/><Relationship Id="rId7" Type="http://schemas.openxmlformats.org/officeDocument/2006/relationships/image" Target="../media/image23.png"/><Relationship Id="rId12" Type="http://schemas.openxmlformats.org/officeDocument/2006/relationships/image" Target="../media/image28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0" Type="http://schemas.openxmlformats.org/officeDocument/2006/relationships/image" Target="../media/image26.tif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g"/><Relationship Id="rId7" Type="http://schemas.openxmlformats.org/officeDocument/2006/relationships/image" Target="../media/image11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11" Type="http://schemas.openxmlformats.org/officeDocument/2006/relationships/image" Target="../media/image15.png"/><Relationship Id="rId5" Type="http://schemas.openxmlformats.org/officeDocument/2006/relationships/image" Target="../media/image9.jpg"/><Relationship Id="rId10" Type="http://schemas.openxmlformats.org/officeDocument/2006/relationships/image" Target="../media/image14.png"/><Relationship Id="rId4" Type="http://schemas.openxmlformats.org/officeDocument/2006/relationships/image" Target="../media/image8.jpg"/><Relationship Id="rId9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Logotipo">
            <a:extLst>
              <a:ext uri="{FF2B5EF4-FFF2-40B4-BE49-F238E27FC236}">
                <a16:creationId xmlns:a16="http://schemas.microsoft.com/office/drawing/2014/main" id="{23762AC2-62C0-ED12-D9EF-E49EC10B51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4852924" y="5953766"/>
            <a:ext cx="26191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00" dirty="0">
                <a:solidFill>
                  <a:srgbClr val="14335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5 y 6 de octubre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8367692" y="5961281"/>
            <a:ext cx="4284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00" dirty="0">
                <a:solidFill>
                  <a:srgbClr val="14335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Teatro Ortega</a:t>
            </a:r>
          </a:p>
        </p:txBody>
      </p:sp>
      <p:pic>
        <p:nvPicPr>
          <p:cNvPr id="18" name="Gráfico 17">
            <a:extLst>
              <a:ext uri="{FF2B5EF4-FFF2-40B4-BE49-F238E27FC236}">
                <a16:creationId xmlns:a16="http://schemas.microsoft.com/office/drawing/2014/main" id="{E2EAE349-C752-531C-358B-6831157696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1350" y="5912856"/>
            <a:ext cx="504825" cy="504825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1057FDEA-DF4B-1320-6B9C-47E51A1702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24354" y="5847573"/>
            <a:ext cx="533400" cy="533400"/>
          </a:xfrm>
          <a:prstGeom prst="rect">
            <a:avLst/>
          </a:prstGeom>
        </p:spPr>
      </p:pic>
      <p:sp>
        <p:nvSpPr>
          <p:cNvPr id="3" name="QuadreDeText 2">
            <a:extLst>
              <a:ext uri="{FF2B5EF4-FFF2-40B4-BE49-F238E27FC236}">
                <a16:creationId xmlns:a16="http://schemas.microsoft.com/office/drawing/2014/main" id="{16986BF9-DD1D-3DDD-FBE5-D26B96715173}"/>
              </a:ext>
            </a:extLst>
          </p:cNvPr>
          <p:cNvSpPr txBox="1"/>
          <p:nvPr/>
        </p:nvSpPr>
        <p:spPr>
          <a:xfrm>
            <a:off x="4478694" y="3187968"/>
            <a:ext cx="64968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i="0" dirty="0">
                <a:solidFill>
                  <a:srgbClr val="143350"/>
                </a:solidFill>
                <a:effectLst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Consolidando el modelo. Fortaleciendo la profesión</a:t>
            </a:r>
            <a:endParaRPr lang="ca-ES" sz="4000" b="1" dirty="0">
              <a:solidFill>
                <a:srgbClr val="14335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664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o 29">
            <a:extLst>
              <a:ext uri="{FF2B5EF4-FFF2-40B4-BE49-F238E27FC236}">
                <a16:creationId xmlns:a16="http://schemas.microsoft.com/office/drawing/2014/main" id="{40154417-8126-3193-1B97-3837E75475BD}"/>
              </a:ext>
            </a:extLst>
          </p:cNvPr>
          <p:cNvGrpSpPr/>
          <p:nvPr/>
        </p:nvGrpSpPr>
        <p:grpSpPr>
          <a:xfrm>
            <a:off x="6932013" y="1567417"/>
            <a:ext cx="4229761" cy="807429"/>
            <a:chOff x="591615" y="403504"/>
            <a:chExt cx="7229320" cy="807429"/>
          </a:xfrm>
        </p:grpSpPr>
        <p:sp>
          <p:nvSpPr>
            <p:cNvPr id="31" name="Rectángulo 30">
              <a:extLst>
                <a:ext uri="{FF2B5EF4-FFF2-40B4-BE49-F238E27FC236}">
                  <a16:creationId xmlns:a16="http://schemas.microsoft.com/office/drawing/2014/main" id="{E017AF42-9618-7586-C7B1-E7F45B2100AE}"/>
                </a:ext>
              </a:extLst>
            </p:cNvPr>
            <p:cNvSpPr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  <a:solidFill>
              <a:srgbClr val="245A8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ES">
                <a:solidFill>
                  <a:schemeClr val="bg1"/>
                </a:solidFill>
              </a:endParaRPr>
            </a:p>
          </p:txBody>
        </p:sp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9F64BE37-DC99-2F85-5CF0-4067CC0BDB59}"/>
                </a:ext>
              </a:extLst>
            </p:cNvPr>
            <p:cNvSpPr txBox="1"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0897" tIns="43180" rIns="43180" bIns="43180" numCol="1" spcCol="1270" anchor="ctr" anchorCtr="0">
              <a:noAutofit/>
            </a:bodyPr>
            <a:lstStyle/>
            <a:p>
              <a:r>
                <a:rPr lang="es-ES" sz="1400" dirty="0">
                  <a:solidFill>
                    <a:srgbClr val="A2D9F7"/>
                  </a:solidFill>
                </a:rPr>
                <a:t>Posible</a:t>
              </a:r>
              <a:r>
                <a:rPr lang="es-ES" sz="1400" dirty="0">
                  <a:solidFill>
                    <a:schemeClr val="bg1"/>
                  </a:solidFill>
                </a:rPr>
                <a:t> </a:t>
              </a:r>
              <a:r>
                <a:rPr lang="es-ES" sz="1400" dirty="0">
                  <a:solidFill>
                    <a:srgbClr val="A2D9F7"/>
                  </a:solidFill>
                </a:rPr>
                <a:t>incorporación</a:t>
              </a:r>
              <a:r>
                <a:rPr lang="es-ES" sz="1400" dirty="0">
                  <a:solidFill>
                    <a:schemeClr val="bg1"/>
                  </a:solidFill>
                </a:rPr>
                <a:t> al informe resumen</a:t>
              </a:r>
            </a:p>
          </p:txBody>
        </p:sp>
      </p:grpSp>
      <p:sp>
        <p:nvSpPr>
          <p:cNvPr id="8" name="Títol 7">
            <a:extLst>
              <a:ext uri="{FF2B5EF4-FFF2-40B4-BE49-F238E27FC236}">
                <a16:creationId xmlns:a16="http://schemas.microsoft.com/office/drawing/2014/main" id="{CC352E41-F166-4980-8119-31AE33A9B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9999" y="-3"/>
            <a:ext cx="10461217" cy="128207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S" sz="3000" b="1" dirty="0">
                <a:latin typeface="Arial" panose="020B0604020202020204" pitchFamily="34" charset="0"/>
                <a:cs typeface="Arial" panose="020B0604020202020204" pitchFamily="34" charset="0"/>
              </a:rPr>
              <a:t>Observaciones de nivel de </a:t>
            </a:r>
            <a:r>
              <a:rPr lang="es-ES" sz="3000" b="1" dirty="0">
                <a:solidFill>
                  <a:srgbClr val="00A9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riesgo 2</a:t>
            </a:r>
          </a:p>
        </p:txBody>
      </p:sp>
      <p:sp>
        <p:nvSpPr>
          <p:cNvPr id="18" name="Conector recto 17">
            <a:extLst>
              <a:ext uri="{FF2B5EF4-FFF2-40B4-BE49-F238E27FC236}">
                <a16:creationId xmlns:a16="http://schemas.microsoft.com/office/drawing/2014/main" id="{9965EEE1-3269-9158-42D7-D36CF2EC75CF}"/>
              </a:ext>
            </a:extLst>
          </p:cNvPr>
          <p:cNvSpPr/>
          <p:nvPr/>
        </p:nvSpPr>
        <p:spPr>
          <a:xfrm flipV="1">
            <a:off x="4242290" y="4207541"/>
            <a:ext cx="2177012" cy="1"/>
          </a:xfrm>
          <a:prstGeom prst="line">
            <a:avLst/>
          </a:prstGeom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19" name="Conector recto 18">
            <a:extLst>
              <a:ext uri="{FF2B5EF4-FFF2-40B4-BE49-F238E27FC236}">
                <a16:creationId xmlns:a16="http://schemas.microsoft.com/office/drawing/2014/main" id="{E3CA7614-FCB0-1D30-FFCE-C14CA42CA130}"/>
              </a:ext>
            </a:extLst>
          </p:cNvPr>
          <p:cNvSpPr/>
          <p:nvPr/>
        </p:nvSpPr>
        <p:spPr>
          <a:xfrm>
            <a:off x="4587621" y="3137465"/>
            <a:ext cx="1853162" cy="0"/>
          </a:xfrm>
          <a:prstGeom prst="line">
            <a:avLst/>
          </a:prstGeom>
          <a:ln>
            <a:solidFill>
              <a:srgbClr val="245A8C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20" name="Conector recto 19">
            <a:extLst>
              <a:ext uri="{FF2B5EF4-FFF2-40B4-BE49-F238E27FC236}">
                <a16:creationId xmlns:a16="http://schemas.microsoft.com/office/drawing/2014/main" id="{FDE0B43C-9B9E-D420-0644-AFB4C0ACBEF7}"/>
              </a:ext>
            </a:extLst>
          </p:cNvPr>
          <p:cNvSpPr/>
          <p:nvPr/>
        </p:nvSpPr>
        <p:spPr>
          <a:xfrm>
            <a:off x="4566140" y="2048033"/>
            <a:ext cx="1853162" cy="0"/>
          </a:xfrm>
          <a:prstGeom prst="line">
            <a:avLst/>
          </a:prstGeom>
          <a:ln>
            <a:solidFill>
              <a:srgbClr val="245A8C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10A90E66-D633-5899-50C9-8AD222919F7E}"/>
              </a:ext>
            </a:extLst>
          </p:cNvPr>
          <p:cNvSpPr/>
          <p:nvPr/>
        </p:nvSpPr>
        <p:spPr>
          <a:xfrm>
            <a:off x="6400811" y="1518761"/>
            <a:ext cx="948005" cy="95567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24" name="Forma libre: forma 23">
            <a:extLst>
              <a:ext uri="{FF2B5EF4-FFF2-40B4-BE49-F238E27FC236}">
                <a16:creationId xmlns:a16="http://schemas.microsoft.com/office/drawing/2014/main" id="{2531E083-DC51-03FB-896B-D6B4F0A32333}"/>
              </a:ext>
            </a:extLst>
          </p:cNvPr>
          <p:cNvSpPr/>
          <p:nvPr/>
        </p:nvSpPr>
        <p:spPr>
          <a:xfrm>
            <a:off x="9277476" y="1845113"/>
            <a:ext cx="140614" cy="1219200"/>
          </a:xfrm>
          <a:custGeom>
            <a:avLst/>
            <a:gdLst>
              <a:gd name="connsiteX0" fmla="*/ 0 w 140614"/>
              <a:gd name="connsiteY0" fmla="*/ 0 h 1219200"/>
              <a:gd name="connsiteX1" fmla="*/ 140614 w 140614"/>
              <a:gd name="connsiteY1" fmla="*/ 0 h 1219200"/>
              <a:gd name="connsiteX2" fmla="*/ 140614 w 140614"/>
              <a:gd name="connsiteY2" fmla="*/ 1219200 h 1219200"/>
              <a:gd name="connsiteX3" fmla="*/ 0 w 140614"/>
              <a:gd name="connsiteY3" fmla="*/ 1219200 h 1219200"/>
              <a:gd name="connsiteX4" fmla="*/ 0 w 140614"/>
              <a:gd name="connsiteY4" fmla="*/ 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614" h="1219200">
                <a:moveTo>
                  <a:pt x="0" y="0"/>
                </a:moveTo>
                <a:lnTo>
                  <a:pt x="140614" y="0"/>
                </a:lnTo>
                <a:lnTo>
                  <a:pt x="140614" y="1219200"/>
                </a:lnTo>
                <a:lnTo>
                  <a:pt x="0" y="12192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050" tIns="0" rIns="19050" bIns="0" numCol="1" spcCol="1270" anchor="ctr" anchorCtr="0">
            <a:noAutofit/>
          </a:bodyPr>
          <a:lstStyle/>
          <a:p>
            <a:pPr marL="0" lvl="0" indent="0" algn="l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500" kern="1200"/>
          </a:p>
        </p:txBody>
      </p:sp>
      <p:grpSp>
        <p:nvGrpSpPr>
          <p:cNvPr id="33" name="Grupo 32">
            <a:extLst>
              <a:ext uri="{FF2B5EF4-FFF2-40B4-BE49-F238E27FC236}">
                <a16:creationId xmlns:a16="http://schemas.microsoft.com/office/drawing/2014/main" id="{C3F1FD7D-CBFE-89AB-28ED-7208B7C7D185}"/>
              </a:ext>
            </a:extLst>
          </p:cNvPr>
          <p:cNvGrpSpPr/>
          <p:nvPr/>
        </p:nvGrpSpPr>
        <p:grpSpPr>
          <a:xfrm>
            <a:off x="6953494" y="2667203"/>
            <a:ext cx="4208280" cy="807429"/>
            <a:chOff x="591615" y="403504"/>
            <a:chExt cx="7229320" cy="807429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4E219CF2-BBD6-49EF-1B39-50EDEEBB389D}"/>
                </a:ext>
              </a:extLst>
            </p:cNvPr>
            <p:cNvSpPr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  <a:solidFill>
              <a:srgbClr val="245A8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ES" sz="1400">
                <a:solidFill>
                  <a:schemeClr val="bg1"/>
                </a:solidFill>
              </a:endParaRPr>
            </a:p>
          </p:txBody>
        </p:sp>
        <p:sp>
          <p:nvSpPr>
            <p:cNvPr id="35" name="CuadroTexto 34">
              <a:extLst>
                <a:ext uri="{FF2B5EF4-FFF2-40B4-BE49-F238E27FC236}">
                  <a16:creationId xmlns:a16="http://schemas.microsoft.com/office/drawing/2014/main" id="{EB346609-A019-5153-1B9B-21252A03590E}"/>
                </a:ext>
              </a:extLst>
            </p:cNvPr>
            <p:cNvSpPr txBox="1"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0897" tIns="43180" rIns="43180" bIns="43180" numCol="1" spcCol="1270" anchor="ctr" anchorCtr="0">
              <a:noAutofit/>
            </a:bodyPr>
            <a:lstStyle/>
            <a:p>
              <a:pPr lvl="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dirty="0">
                  <a:solidFill>
                    <a:schemeClr val="bg1"/>
                  </a:solidFill>
                </a:rPr>
                <a:t>Cuando </a:t>
              </a:r>
              <a:r>
                <a:rPr lang="es-ES" sz="1400" dirty="0">
                  <a:solidFill>
                    <a:srgbClr val="A2D9F7"/>
                  </a:solidFill>
                </a:rPr>
                <a:t>se dan supuestos</a:t>
              </a:r>
              <a:r>
                <a:rPr lang="es-ES" sz="1400" dirty="0">
                  <a:solidFill>
                    <a:schemeClr val="bg1"/>
                  </a:solidFill>
                </a:rPr>
                <a:t> que, de forma prolongada, reiterada o circunstancia de aplicación podrían acontecer fraudes de ley</a:t>
              </a:r>
              <a:endParaRPr lang="es-ES" sz="1400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Elipse 35">
            <a:extLst>
              <a:ext uri="{FF2B5EF4-FFF2-40B4-BE49-F238E27FC236}">
                <a16:creationId xmlns:a16="http://schemas.microsoft.com/office/drawing/2014/main" id="{5D98B21F-C2E2-F324-E6CC-A58086C6391C}"/>
              </a:ext>
            </a:extLst>
          </p:cNvPr>
          <p:cNvSpPr/>
          <p:nvPr/>
        </p:nvSpPr>
        <p:spPr>
          <a:xfrm>
            <a:off x="6422291" y="2618547"/>
            <a:ext cx="948005" cy="95567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grpSp>
        <p:nvGrpSpPr>
          <p:cNvPr id="37" name="Grupo 36">
            <a:extLst>
              <a:ext uri="{FF2B5EF4-FFF2-40B4-BE49-F238E27FC236}">
                <a16:creationId xmlns:a16="http://schemas.microsoft.com/office/drawing/2014/main" id="{465C3F25-4F02-77D3-BCFE-9B82B3148ABE}"/>
              </a:ext>
            </a:extLst>
          </p:cNvPr>
          <p:cNvGrpSpPr/>
          <p:nvPr/>
        </p:nvGrpSpPr>
        <p:grpSpPr>
          <a:xfrm>
            <a:off x="6932014" y="3802511"/>
            <a:ext cx="4208280" cy="807429"/>
            <a:chOff x="591615" y="403504"/>
            <a:chExt cx="7229320" cy="807429"/>
          </a:xfrm>
        </p:grpSpPr>
        <p:sp>
          <p:nvSpPr>
            <p:cNvPr id="38" name="Rectángulo 37">
              <a:extLst>
                <a:ext uri="{FF2B5EF4-FFF2-40B4-BE49-F238E27FC236}">
                  <a16:creationId xmlns:a16="http://schemas.microsoft.com/office/drawing/2014/main" id="{BA8F847A-421D-6CED-9789-2C6AF7B1806F}"/>
                </a:ext>
              </a:extLst>
            </p:cNvPr>
            <p:cNvSpPr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  <a:solidFill>
              <a:srgbClr val="245A8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ES" sz="1400">
                <a:solidFill>
                  <a:schemeClr val="bg1"/>
                </a:solidFill>
              </a:endParaRPr>
            </a:p>
          </p:txBody>
        </p:sp>
        <p:sp>
          <p:nvSpPr>
            <p:cNvPr id="39" name="CuadroTexto 38">
              <a:extLst>
                <a:ext uri="{FF2B5EF4-FFF2-40B4-BE49-F238E27FC236}">
                  <a16:creationId xmlns:a16="http://schemas.microsoft.com/office/drawing/2014/main" id="{597E227C-45A3-4E53-D7FE-027D3F4409F8}"/>
                </a:ext>
              </a:extLst>
            </p:cNvPr>
            <p:cNvSpPr txBox="1"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0897" tIns="43180" rIns="43180" bIns="43180" numCol="1" spcCol="1270" anchor="ctr" anchorCtr="0">
              <a:noAutofit/>
            </a:bodyPr>
            <a:lstStyle/>
            <a:p>
              <a:r>
                <a:rPr lang="es-ES" sz="1400" dirty="0">
                  <a:solidFill>
                    <a:srgbClr val="A2D9F7"/>
                  </a:solidFill>
                </a:rPr>
                <a:t>Falta de justificación</a:t>
              </a:r>
              <a:r>
                <a:rPr lang="es-ES" sz="1400" dirty="0">
                  <a:solidFill>
                    <a:schemeClr val="bg1"/>
                  </a:solidFill>
                </a:rPr>
                <a:t> de la aplicación de la excepcionalidad aplicable al caso previsto a la norma</a:t>
              </a:r>
            </a:p>
          </p:txBody>
        </p:sp>
      </p:grpSp>
      <p:sp>
        <p:nvSpPr>
          <p:cNvPr id="40" name="Elipse 39">
            <a:extLst>
              <a:ext uri="{FF2B5EF4-FFF2-40B4-BE49-F238E27FC236}">
                <a16:creationId xmlns:a16="http://schemas.microsoft.com/office/drawing/2014/main" id="{D7EBAEEF-B61A-DDA6-F567-9B23A347AE99}"/>
              </a:ext>
            </a:extLst>
          </p:cNvPr>
          <p:cNvSpPr/>
          <p:nvPr/>
        </p:nvSpPr>
        <p:spPr>
          <a:xfrm>
            <a:off x="6400811" y="3753855"/>
            <a:ext cx="948005" cy="95567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C6DD1272-D887-B245-B284-6893CB5C5E7F}"/>
              </a:ext>
            </a:extLst>
          </p:cNvPr>
          <p:cNvGrpSpPr/>
          <p:nvPr/>
        </p:nvGrpSpPr>
        <p:grpSpPr>
          <a:xfrm>
            <a:off x="6953493" y="4945615"/>
            <a:ext cx="4186800" cy="807429"/>
            <a:chOff x="591615" y="403504"/>
            <a:chExt cx="7229320" cy="807429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AE50EA2F-10B7-8C10-73AB-C3BDE7BADC92}"/>
                </a:ext>
              </a:extLst>
            </p:cNvPr>
            <p:cNvSpPr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  <a:solidFill>
              <a:srgbClr val="245A8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ES">
                <a:solidFill>
                  <a:schemeClr val="bg1"/>
                </a:solidFill>
              </a:endParaRPr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58BB5CAA-D292-47C0-6DF3-C7EA66A16BA1}"/>
                </a:ext>
              </a:extLst>
            </p:cNvPr>
            <p:cNvSpPr txBox="1"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0897" tIns="43180" rIns="43180" bIns="43180" numCol="1" spcCol="1270" anchor="ctr" anchorCtr="0">
              <a:noAutofit/>
            </a:bodyPr>
            <a:lstStyle/>
            <a:p>
              <a:r>
                <a:rPr lang="es-ES" sz="1400" dirty="0">
                  <a:solidFill>
                    <a:srgbClr val="A2D9F7"/>
                  </a:solidFill>
                </a:rPr>
                <a:t>Sin perjuicio de </a:t>
              </a:r>
              <a:r>
                <a:rPr lang="es-ES" sz="1400" dirty="0">
                  <a:solidFill>
                    <a:schemeClr val="bg1"/>
                  </a:solidFill>
                </a:rPr>
                <a:t>la verificación de los extremos de la FRB</a:t>
              </a:r>
            </a:p>
          </p:txBody>
        </p:sp>
      </p:grpSp>
      <p:sp>
        <p:nvSpPr>
          <p:cNvPr id="9" name="Conector recto 8">
            <a:extLst>
              <a:ext uri="{FF2B5EF4-FFF2-40B4-BE49-F238E27FC236}">
                <a16:creationId xmlns:a16="http://schemas.microsoft.com/office/drawing/2014/main" id="{4D812AEC-B93A-62C7-54B9-E0DEBA8C95BA}"/>
              </a:ext>
            </a:extLst>
          </p:cNvPr>
          <p:cNvSpPr/>
          <p:nvPr/>
        </p:nvSpPr>
        <p:spPr>
          <a:xfrm flipV="1">
            <a:off x="4587620" y="5418147"/>
            <a:ext cx="1853163" cy="8084"/>
          </a:xfrm>
          <a:prstGeom prst="line">
            <a:avLst/>
          </a:prstGeom>
          <a:ln>
            <a:solidFill>
              <a:srgbClr val="245A8C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BCA5A9FE-B501-1458-DC1A-F93ABEA2BEA1}"/>
              </a:ext>
            </a:extLst>
          </p:cNvPr>
          <p:cNvSpPr/>
          <p:nvPr/>
        </p:nvSpPr>
        <p:spPr>
          <a:xfrm>
            <a:off x="6422291" y="4896959"/>
            <a:ext cx="948005" cy="95567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2B8B1A35-8804-36E0-8AB2-1BB9680E1185}"/>
              </a:ext>
            </a:extLst>
          </p:cNvPr>
          <p:cNvGrpSpPr/>
          <p:nvPr/>
        </p:nvGrpSpPr>
        <p:grpSpPr>
          <a:xfrm>
            <a:off x="2368296" y="1897980"/>
            <a:ext cx="3519804" cy="3655532"/>
            <a:chOff x="2555620" y="1830868"/>
            <a:chExt cx="3332480" cy="3454398"/>
          </a:xfrm>
        </p:grpSpPr>
        <p:sp>
          <p:nvSpPr>
            <p:cNvPr id="21" name="Elipse 20">
              <a:extLst>
                <a:ext uri="{FF2B5EF4-FFF2-40B4-BE49-F238E27FC236}">
                  <a16:creationId xmlns:a16="http://schemas.microsoft.com/office/drawing/2014/main" id="{E34FCD8E-1303-4FC5-F1F1-1D04ECFB1667}"/>
                </a:ext>
              </a:extLst>
            </p:cNvPr>
            <p:cNvSpPr/>
            <p:nvPr/>
          </p:nvSpPr>
          <p:spPr>
            <a:xfrm>
              <a:off x="2555620" y="1830868"/>
              <a:ext cx="3332480" cy="3454398"/>
            </a:xfrm>
            <a:prstGeom prst="ellipse">
              <a:avLst/>
            </a:prstGeom>
            <a:solidFill>
              <a:srgbClr val="00A9E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 dirty="0"/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3A26355E-AB0C-6305-3BE3-08D99626993E}"/>
                </a:ext>
              </a:extLst>
            </p:cNvPr>
            <p:cNvSpPr/>
            <p:nvPr/>
          </p:nvSpPr>
          <p:spPr>
            <a:xfrm>
              <a:off x="3198376" y="3671782"/>
              <a:ext cx="2046968" cy="125984"/>
            </a:xfrm>
            <a:custGeom>
              <a:avLst/>
              <a:gdLst>
                <a:gd name="connsiteX0" fmla="*/ 0 w 2740520"/>
                <a:gd name="connsiteY0" fmla="*/ 0 h 473284"/>
                <a:gd name="connsiteX1" fmla="*/ 2740520 w 2740520"/>
                <a:gd name="connsiteY1" fmla="*/ 0 h 473284"/>
                <a:gd name="connsiteX2" fmla="*/ 2740520 w 2740520"/>
                <a:gd name="connsiteY2" fmla="*/ 473284 h 473284"/>
                <a:gd name="connsiteX3" fmla="*/ 0 w 2740520"/>
                <a:gd name="connsiteY3" fmla="*/ 473284 h 473284"/>
                <a:gd name="connsiteX4" fmla="*/ 0 w 2740520"/>
                <a:gd name="connsiteY4" fmla="*/ 0 h 47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0520" h="473284">
                  <a:moveTo>
                    <a:pt x="0" y="0"/>
                  </a:moveTo>
                  <a:lnTo>
                    <a:pt x="2740520" y="0"/>
                  </a:lnTo>
                  <a:lnTo>
                    <a:pt x="2740520" y="473284"/>
                  </a:lnTo>
                  <a:lnTo>
                    <a:pt x="0" y="4732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6510" rIns="0" bIns="16510" numCol="1" spcCol="1270" anchor="ctr" anchorCtr="0">
              <a:noAutofit/>
            </a:bodyPr>
            <a:lstStyle/>
            <a:p>
              <a:pPr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kern="1200" dirty="0">
                  <a:solidFill>
                    <a:schemeClr val="tx1"/>
                  </a:solidFill>
                </a:rPr>
                <a:t>Nivel de </a:t>
              </a:r>
              <a:r>
                <a:rPr lang="es-ES" dirty="0">
                  <a:solidFill>
                    <a:schemeClr val="bg1"/>
                  </a:solidFill>
                </a:rPr>
                <a:t>r</a:t>
              </a:r>
              <a:r>
                <a:rPr lang="es-ES" kern="1200" dirty="0">
                  <a:solidFill>
                    <a:schemeClr val="bg1"/>
                  </a:solidFill>
                </a:rPr>
                <a:t>iesgo 2</a:t>
              </a:r>
            </a:p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endParaRPr lang="es-ES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09F5CACD-F5E7-DF28-AE41-70EECDBF733F}"/>
              </a:ext>
            </a:extLst>
          </p:cNvPr>
          <p:cNvGrpSpPr/>
          <p:nvPr/>
        </p:nvGrpSpPr>
        <p:grpSpPr>
          <a:xfrm>
            <a:off x="0" y="-132988"/>
            <a:ext cx="1282111" cy="6681425"/>
            <a:chOff x="0" y="-132988"/>
            <a:chExt cx="1282111" cy="6681425"/>
          </a:xfrm>
        </p:grpSpPr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BC8D6AF9-F52B-5DC0-5CC3-5502A8819B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>
            <a:xfrm rot="16200000">
              <a:off x="-641056" y="508068"/>
              <a:ext cx="2564223" cy="1282111"/>
            </a:xfrm>
            <a:prstGeom prst="rect">
              <a:avLst/>
            </a:prstGeom>
          </p:spPr>
        </p:pic>
        <p:pic>
          <p:nvPicPr>
            <p:cNvPr id="16" name="Imagen 15" descr="Icono&#10;&#10;Descripción generada automáticamente">
              <a:extLst>
                <a:ext uri="{FF2B5EF4-FFF2-40B4-BE49-F238E27FC236}">
                  <a16:creationId xmlns:a16="http://schemas.microsoft.com/office/drawing/2014/main" id="{E4EEFDBC-67D6-1998-13C6-9E4AE9D008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021058" y="4548187"/>
              <a:ext cx="33242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582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 animBg="1"/>
      <p:bldP spid="20" grpId="0" animBg="1"/>
      <p:bldP spid="23" grpId="0" animBg="1"/>
      <p:bldP spid="36" grpId="0" animBg="1"/>
      <p:bldP spid="40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o 29">
            <a:extLst>
              <a:ext uri="{FF2B5EF4-FFF2-40B4-BE49-F238E27FC236}">
                <a16:creationId xmlns:a16="http://schemas.microsoft.com/office/drawing/2014/main" id="{40154417-8126-3193-1B97-3837E75475BD}"/>
              </a:ext>
            </a:extLst>
          </p:cNvPr>
          <p:cNvGrpSpPr/>
          <p:nvPr/>
        </p:nvGrpSpPr>
        <p:grpSpPr>
          <a:xfrm>
            <a:off x="6953493" y="2551274"/>
            <a:ext cx="4187086" cy="807429"/>
            <a:chOff x="591615" y="403504"/>
            <a:chExt cx="7229320" cy="807429"/>
          </a:xfrm>
        </p:grpSpPr>
        <p:sp>
          <p:nvSpPr>
            <p:cNvPr id="31" name="Rectángulo 30">
              <a:extLst>
                <a:ext uri="{FF2B5EF4-FFF2-40B4-BE49-F238E27FC236}">
                  <a16:creationId xmlns:a16="http://schemas.microsoft.com/office/drawing/2014/main" id="{E017AF42-9618-7586-C7B1-E7F45B2100AE}"/>
                </a:ext>
              </a:extLst>
            </p:cNvPr>
            <p:cNvSpPr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  <a:solidFill>
              <a:srgbClr val="245A8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ES">
                <a:solidFill>
                  <a:schemeClr val="bg1"/>
                </a:solidFill>
              </a:endParaRPr>
            </a:p>
          </p:txBody>
        </p:sp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9F64BE37-DC99-2F85-5CF0-4067CC0BDB59}"/>
                </a:ext>
              </a:extLst>
            </p:cNvPr>
            <p:cNvSpPr txBox="1"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0897" tIns="43180" rIns="43180" bIns="43180" numCol="1" spcCol="1270" anchor="ctr" anchorCtr="0">
              <a:noAutofit/>
            </a:bodyPr>
            <a:lstStyle/>
            <a:p>
              <a:r>
                <a:rPr lang="es-ES" sz="1400" dirty="0">
                  <a:solidFill>
                    <a:srgbClr val="A2D9F7"/>
                  </a:solidFill>
                </a:rPr>
                <a:t>Posible incorporación </a:t>
              </a:r>
              <a:r>
                <a:rPr lang="es-ES" sz="1400" dirty="0">
                  <a:solidFill>
                    <a:schemeClr val="bg1"/>
                  </a:solidFill>
                </a:rPr>
                <a:t>al PACF</a:t>
              </a:r>
            </a:p>
          </p:txBody>
        </p:sp>
      </p:grpSp>
      <p:sp>
        <p:nvSpPr>
          <p:cNvPr id="8" name="Títol 7">
            <a:extLst>
              <a:ext uri="{FF2B5EF4-FFF2-40B4-BE49-F238E27FC236}">
                <a16:creationId xmlns:a16="http://schemas.microsoft.com/office/drawing/2014/main" id="{CC352E41-F166-4980-8119-31AE33A9B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9999" y="-3"/>
            <a:ext cx="10461217" cy="128207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S" sz="3000" b="1" dirty="0">
                <a:latin typeface="Arial" panose="020B0604020202020204" pitchFamily="34" charset="0"/>
                <a:cs typeface="Arial" panose="020B0604020202020204" pitchFamily="34" charset="0"/>
              </a:rPr>
              <a:t>Observaciones de nivel de </a:t>
            </a:r>
            <a:r>
              <a:rPr lang="es-ES" sz="3000" b="1" dirty="0">
                <a:solidFill>
                  <a:srgbClr val="00A9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riesgo 3</a:t>
            </a:r>
          </a:p>
        </p:txBody>
      </p:sp>
      <p:sp>
        <p:nvSpPr>
          <p:cNvPr id="19" name="Conector recto 18">
            <a:extLst>
              <a:ext uri="{FF2B5EF4-FFF2-40B4-BE49-F238E27FC236}">
                <a16:creationId xmlns:a16="http://schemas.microsoft.com/office/drawing/2014/main" id="{E3CA7614-FCB0-1D30-FFCE-C14CA42CA130}"/>
              </a:ext>
            </a:extLst>
          </p:cNvPr>
          <p:cNvSpPr/>
          <p:nvPr/>
        </p:nvSpPr>
        <p:spPr>
          <a:xfrm flipV="1">
            <a:off x="4587621" y="4345357"/>
            <a:ext cx="1834670" cy="3323"/>
          </a:xfrm>
          <a:prstGeom prst="line">
            <a:avLst/>
          </a:prstGeom>
          <a:ln>
            <a:solidFill>
              <a:srgbClr val="245A8C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20" name="Conector recto 19">
            <a:extLst>
              <a:ext uri="{FF2B5EF4-FFF2-40B4-BE49-F238E27FC236}">
                <a16:creationId xmlns:a16="http://schemas.microsoft.com/office/drawing/2014/main" id="{FDE0B43C-9B9E-D420-0644-AFB4C0ACBEF7}"/>
              </a:ext>
            </a:extLst>
          </p:cNvPr>
          <p:cNvSpPr/>
          <p:nvPr/>
        </p:nvSpPr>
        <p:spPr>
          <a:xfrm>
            <a:off x="4587620" y="3031889"/>
            <a:ext cx="1834671" cy="3323"/>
          </a:xfrm>
          <a:prstGeom prst="line">
            <a:avLst/>
          </a:prstGeom>
          <a:ln>
            <a:solidFill>
              <a:srgbClr val="245A8C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10A90E66-D633-5899-50C9-8AD222919F7E}"/>
              </a:ext>
            </a:extLst>
          </p:cNvPr>
          <p:cNvSpPr/>
          <p:nvPr/>
        </p:nvSpPr>
        <p:spPr>
          <a:xfrm>
            <a:off x="6422291" y="2502618"/>
            <a:ext cx="948005" cy="95567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24" name="Forma libre: forma 23">
            <a:extLst>
              <a:ext uri="{FF2B5EF4-FFF2-40B4-BE49-F238E27FC236}">
                <a16:creationId xmlns:a16="http://schemas.microsoft.com/office/drawing/2014/main" id="{2531E083-DC51-03FB-896B-D6B4F0A32333}"/>
              </a:ext>
            </a:extLst>
          </p:cNvPr>
          <p:cNvSpPr/>
          <p:nvPr/>
        </p:nvSpPr>
        <p:spPr>
          <a:xfrm>
            <a:off x="9298957" y="1929003"/>
            <a:ext cx="140614" cy="1219200"/>
          </a:xfrm>
          <a:custGeom>
            <a:avLst/>
            <a:gdLst>
              <a:gd name="connsiteX0" fmla="*/ 0 w 140614"/>
              <a:gd name="connsiteY0" fmla="*/ 0 h 1219200"/>
              <a:gd name="connsiteX1" fmla="*/ 140614 w 140614"/>
              <a:gd name="connsiteY1" fmla="*/ 0 h 1219200"/>
              <a:gd name="connsiteX2" fmla="*/ 140614 w 140614"/>
              <a:gd name="connsiteY2" fmla="*/ 1219200 h 1219200"/>
              <a:gd name="connsiteX3" fmla="*/ 0 w 140614"/>
              <a:gd name="connsiteY3" fmla="*/ 1219200 h 1219200"/>
              <a:gd name="connsiteX4" fmla="*/ 0 w 140614"/>
              <a:gd name="connsiteY4" fmla="*/ 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614" h="1219200">
                <a:moveTo>
                  <a:pt x="0" y="0"/>
                </a:moveTo>
                <a:lnTo>
                  <a:pt x="140614" y="0"/>
                </a:lnTo>
                <a:lnTo>
                  <a:pt x="140614" y="1219200"/>
                </a:lnTo>
                <a:lnTo>
                  <a:pt x="0" y="12192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050" tIns="0" rIns="19050" bIns="0" numCol="1" spcCol="1270" anchor="ctr" anchorCtr="0">
            <a:noAutofit/>
          </a:bodyPr>
          <a:lstStyle/>
          <a:p>
            <a:pPr marL="0" lvl="0" indent="0" algn="l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500" kern="1200"/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2B8B1A35-8804-36E0-8AB2-1BB9680E1185}"/>
              </a:ext>
            </a:extLst>
          </p:cNvPr>
          <p:cNvGrpSpPr/>
          <p:nvPr/>
        </p:nvGrpSpPr>
        <p:grpSpPr>
          <a:xfrm>
            <a:off x="2577101" y="1981870"/>
            <a:ext cx="3332480" cy="3454398"/>
            <a:chOff x="2555620" y="1830868"/>
            <a:chExt cx="3332480" cy="3454398"/>
          </a:xfrm>
        </p:grpSpPr>
        <p:sp>
          <p:nvSpPr>
            <p:cNvPr id="21" name="Elipse 20">
              <a:extLst>
                <a:ext uri="{FF2B5EF4-FFF2-40B4-BE49-F238E27FC236}">
                  <a16:creationId xmlns:a16="http://schemas.microsoft.com/office/drawing/2014/main" id="{E34FCD8E-1303-4FC5-F1F1-1D04ECFB1667}"/>
                </a:ext>
              </a:extLst>
            </p:cNvPr>
            <p:cNvSpPr/>
            <p:nvPr/>
          </p:nvSpPr>
          <p:spPr>
            <a:xfrm>
              <a:off x="2555620" y="1830868"/>
              <a:ext cx="3332480" cy="3454398"/>
            </a:xfrm>
            <a:prstGeom prst="ellipse">
              <a:avLst/>
            </a:prstGeom>
            <a:solidFill>
              <a:srgbClr val="00A9E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 dirty="0"/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3A26355E-AB0C-6305-3BE3-08D99626993E}"/>
                </a:ext>
              </a:extLst>
            </p:cNvPr>
            <p:cNvSpPr/>
            <p:nvPr/>
          </p:nvSpPr>
          <p:spPr>
            <a:xfrm>
              <a:off x="3198376" y="3671782"/>
              <a:ext cx="2046968" cy="125984"/>
            </a:xfrm>
            <a:custGeom>
              <a:avLst/>
              <a:gdLst>
                <a:gd name="connsiteX0" fmla="*/ 0 w 2740520"/>
                <a:gd name="connsiteY0" fmla="*/ 0 h 473284"/>
                <a:gd name="connsiteX1" fmla="*/ 2740520 w 2740520"/>
                <a:gd name="connsiteY1" fmla="*/ 0 h 473284"/>
                <a:gd name="connsiteX2" fmla="*/ 2740520 w 2740520"/>
                <a:gd name="connsiteY2" fmla="*/ 473284 h 473284"/>
                <a:gd name="connsiteX3" fmla="*/ 0 w 2740520"/>
                <a:gd name="connsiteY3" fmla="*/ 473284 h 473284"/>
                <a:gd name="connsiteX4" fmla="*/ 0 w 2740520"/>
                <a:gd name="connsiteY4" fmla="*/ 0 h 47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0520" h="473284">
                  <a:moveTo>
                    <a:pt x="0" y="0"/>
                  </a:moveTo>
                  <a:lnTo>
                    <a:pt x="2740520" y="0"/>
                  </a:lnTo>
                  <a:lnTo>
                    <a:pt x="2740520" y="473284"/>
                  </a:lnTo>
                  <a:lnTo>
                    <a:pt x="0" y="4732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6510" rIns="0" bIns="16510" numCol="1" spcCol="1270" anchor="ctr" anchorCtr="0">
              <a:noAutofit/>
            </a:bodyPr>
            <a:lstStyle/>
            <a:p>
              <a:pPr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kern="1200" dirty="0">
                  <a:solidFill>
                    <a:schemeClr val="tx1"/>
                  </a:solidFill>
                </a:rPr>
                <a:t>Nivel de </a:t>
              </a:r>
              <a:r>
                <a:rPr lang="es-ES" dirty="0">
                  <a:solidFill>
                    <a:schemeClr val="bg1"/>
                  </a:solidFill>
                </a:rPr>
                <a:t>r</a:t>
              </a:r>
              <a:r>
                <a:rPr lang="es-ES" kern="1200" dirty="0">
                  <a:solidFill>
                    <a:schemeClr val="bg1"/>
                  </a:solidFill>
                </a:rPr>
                <a:t>iesgo 3</a:t>
              </a:r>
            </a:p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endParaRPr lang="es-ES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upo 32">
            <a:extLst>
              <a:ext uri="{FF2B5EF4-FFF2-40B4-BE49-F238E27FC236}">
                <a16:creationId xmlns:a16="http://schemas.microsoft.com/office/drawing/2014/main" id="{C3F1FD7D-CBFE-89AB-28ED-7208B7C7D185}"/>
              </a:ext>
            </a:extLst>
          </p:cNvPr>
          <p:cNvGrpSpPr/>
          <p:nvPr/>
        </p:nvGrpSpPr>
        <p:grpSpPr>
          <a:xfrm>
            <a:off x="6953494" y="3878418"/>
            <a:ext cx="4187086" cy="807429"/>
            <a:chOff x="591615" y="403504"/>
            <a:chExt cx="7229320" cy="807429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4E219CF2-BBD6-49EF-1B39-50EDEEBB389D}"/>
                </a:ext>
              </a:extLst>
            </p:cNvPr>
            <p:cNvSpPr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  <a:solidFill>
              <a:srgbClr val="245A8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ES" sz="1400">
                <a:solidFill>
                  <a:schemeClr val="bg1"/>
                </a:solidFill>
              </a:endParaRPr>
            </a:p>
          </p:txBody>
        </p:sp>
        <p:sp>
          <p:nvSpPr>
            <p:cNvPr id="35" name="CuadroTexto 34">
              <a:extLst>
                <a:ext uri="{FF2B5EF4-FFF2-40B4-BE49-F238E27FC236}">
                  <a16:creationId xmlns:a16="http://schemas.microsoft.com/office/drawing/2014/main" id="{EB346609-A019-5153-1B9B-21252A03590E}"/>
                </a:ext>
              </a:extLst>
            </p:cNvPr>
            <p:cNvSpPr txBox="1"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0897" tIns="43180" rIns="43180" bIns="43180" numCol="1" spcCol="1270" anchor="ctr" anchorCtr="0">
              <a:noAutofit/>
            </a:bodyPr>
            <a:lstStyle/>
            <a:p>
              <a:r>
                <a:rPr lang="es-ES" sz="1400" dirty="0">
                  <a:solidFill>
                    <a:srgbClr val="A2D9F7"/>
                  </a:solidFill>
                </a:rPr>
                <a:t>A incorporar en </a:t>
              </a:r>
              <a:r>
                <a:rPr lang="es-ES" sz="1400" dirty="0">
                  <a:solidFill>
                    <a:schemeClr val="bg1"/>
                  </a:solidFill>
                </a:rPr>
                <a:t>los informes de expedientes con algún incumplimiento normativo, sin perjuicio de la verificación de los extremos de FRB</a:t>
              </a:r>
            </a:p>
          </p:txBody>
        </p:sp>
      </p:grpSp>
      <p:sp>
        <p:nvSpPr>
          <p:cNvPr id="36" name="Elipse 35">
            <a:extLst>
              <a:ext uri="{FF2B5EF4-FFF2-40B4-BE49-F238E27FC236}">
                <a16:creationId xmlns:a16="http://schemas.microsoft.com/office/drawing/2014/main" id="{5D98B21F-C2E2-F324-E6CC-A58086C6391C}"/>
              </a:ext>
            </a:extLst>
          </p:cNvPr>
          <p:cNvSpPr/>
          <p:nvPr/>
        </p:nvSpPr>
        <p:spPr>
          <a:xfrm>
            <a:off x="6422291" y="3829762"/>
            <a:ext cx="948005" cy="95567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E7C0DF50-9133-C168-F4BB-8710E44D3CD6}"/>
              </a:ext>
            </a:extLst>
          </p:cNvPr>
          <p:cNvGrpSpPr/>
          <p:nvPr/>
        </p:nvGrpSpPr>
        <p:grpSpPr>
          <a:xfrm>
            <a:off x="0" y="-132988"/>
            <a:ext cx="1282111" cy="6681425"/>
            <a:chOff x="0" y="-132988"/>
            <a:chExt cx="1282111" cy="6681425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74279AC8-905D-4191-4251-5F683CECC1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>
            <a:xfrm rot="16200000">
              <a:off x="-641056" y="508068"/>
              <a:ext cx="2564223" cy="1282111"/>
            </a:xfrm>
            <a:prstGeom prst="rect">
              <a:avLst/>
            </a:prstGeom>
          </p:spPr>
        </p:pic>
        <p:pic>
          <p:nvPicPr>
            <p:cNvPr id="7" name="Imagen 6" descr="Icono&#10;&#10;Descripción generada automáticamente">
              <a:extLst>
                <a:ext uri="{FF2B5EF4-FFF2-40B4-BE49-F238E27FC236}">
                  <a16:creationId xmlns:a16="http://schemas.microsoft.com/office/drawing/2014/main" id="{E0F1E9C6-F4C8-B362-9969-CCB9C1AC2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021058" y="4548187"/>
              <a:ext cx="33242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246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0" grpId="0" animBg="1"/>
      <p:bldP spid="23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o 29">
            <a:extLst>
              <a:ext uri="{FF2B5EF4-FFF2-40B4-BE49-F238E27FC236}">
                <a16:creationId xmlns:a16="http://schemas.microsoft.com/office/drawing/2014/main" id="{40154417-8126-3193-1B97-3837E75475BD}"/>
              </a:ext>
            </a:extLst>
          </p:cNvPr>
          <p:cNvGrpSpPr/>
          <p:nvPr/>
        </p:nvGrpSpPr>
        <p:grpSpPr>
          <a:xfrm>
            <a:off x="6953493" y="2047843"/>
            <a:ext cx="4176000" cy="807429"/>
            <a:chOff x="591615" y="403504"/>
            <a:chExt cx="7229320" cy="807429"/>
          </a:xfrm>
        </p:grpSpPr>
        <p:sp>
          <p:nvSpPr>
            <p:cNvPr id="31" name="Rectángulo 30">
              <a:extLst>
                <a:ext uri="{FF2B5EF4-FFF2-40B4-BE49-F238E27FC236}">
                  <a16:creationId xmlns:a16="http://schemas.microsoft.com/office/drawing/2014/main" id="{E017AF42-9618-7586-C7B1-E7F45B2100AE}"/>
                </a:ext>
              </a:extLst>
            </p:cNvPr>
            <p:cNvSpPr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  <a:solidFill>
              <a:srgbClr val="245A8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ES" sz="1400">
                <a:solidFill>
                  <a:schemeClr val="bg1"/>
                </a:solidFill>
              </a:endParaRPr>
            </a:p>
          </p:txBody>
        </p:sp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9F64BE37-DC99-2F85-5CF0-4067CC0BDB59}"/>
                </a:ext>
              </a:extLst>
            </p:cNvPr>
            <p:cNvSpPr txBox="1"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0897" tIns="43180" rIns="43180" bIns="43180" numCol="1" spcCol="1270" anchor="ctr" anchorCtr="0">
              <a:noAutofit/>
            </a:bodyPr>
            <a:lstStyle/>
            <a:p>
              <a:r>
                <a:rPr lang="es-ES" sz="1400" dirty="0">
                  <a:solidFill>
                    <a:srgbClr val="A2D9F7"/>
                  </a:solidFill>
                </a:rPr>
                <a:t>Alertan que </a:t>
              </a:r>
              <a:r>
                <a:rPr lang="es-ES" sz="1400" dirty="0">
                  <a:solidFill>
                    <a:schemeClr val="bg1"/>
                  </a:solidFill>
                </a:rPr>
                <a:t>se han podido omitir requisitos o trámites esenciales, más allá de los requisitos de FRB</a:t>
              </a:r>
            </a:p>
          </p:txBody>
        </p:sp>
      </p:grpSp>
      <p:sp>
        <p:nvSpPr>
          <p:cNvPr id="8" name="Títol 7">
            <a:extLst>
              <a:ext uri="{FF2B5EF4-FFF2-40B4-BE49-F238E27FC236}">
                <a16:creationId xmlns:a16="http://schemas.microsoft.com/office/drawing/2014/main" id="{CC352E41-F166-4980-8119-31AE33A9B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9999" y="-3"/>
            <a:ext cx="10461217" cy="128207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S" sz="3000" b="1" dirty="0">
                <a:latin typeface="Arial" panose="020B0604020202020204" pitchFamily="34" charset="0"/>
                <a:cs typeface="Arial" panose="020B0604020202020204" pitchFamily="34" charset="0"/>
              </a:rPr>
              <a:t>Observaciones de nivel de </a:t>
            </a:r>
            <a:r>
              <a:rPr lang="es-ES" sz="3000" b="1" dirty="0">
                <a:solidFill>
                  <a:srgbClr val="00A9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riesgo 4</a:t>
            </a:r>
          </a:p>
        </p:txBody>
      </p:sp>
      <p:sp>
        <p:nvSpPr>
          <p:cNvPr id="18" name="Conector recto 17">
            <a:extLst>
              <a:ext uri="{FF2B5EF4-FFF2-40B4-BE49-F238E27FC236}">
                <a16:creationId xmlns:a16="http://schemas.microsoft.com/office/drawing/2014/main" id="{9965EEE1-3269-9158-42D7-D36CF2EC75CF}"/>
              </a:ext>
            </a:extLst>
          </p:cNvPr>
          <p:cNvSpPr/>
          <p:nvPr/>
        </p:nvSpPr>
        <p:spPr>
          <a:xfrm flipV="1">
            <a:off x="4263770" y="5043964"/>
            <a:ext cx="2155532" cy="5445"/>
          </a:xfrm>
          <a:prstGeom prst="line">
            <a:avLst/>
          </a:prstGeom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19" name="Conector recto 18">
            <a:extLst>
              <a:ext uri="{FF2B5EF4-FFF2-40B4-BE49-F238E27FC236}">
                <a16:creationId xmlns:a16="http://schemas.microsoft.com/office/drawing/2014/main" id="{E3CA7614-FCB0-1D30-FFCE-C14CA42CA130}"/>
              </a:ext>
            </a:extLst>
          </p:cNvPr>
          <p:cNvSpPr/>
          <p:nvPr/>
        </p:nvSpPr>
        <p:spPr>
          <a:xfrm flipV="1">
            <a:off x="4587621" y="3845248"/>
            <a:ext cx="1831681" cy="1"/>
          </a:xfrm>
          <a:prstGeom prst="line">
            <a:avLst/>
          </a:prstGeom>
          <a:ln>
            <a:solidFill>
              <a:srgbClr val="245A8C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20" name="Conector recto 19">
            <a:extLst>
              <a:ext uri="{FF2B5EF4-FFF2-40B4-BE49-F238E27FC236}">
                <a16:creationId xmlns:a16="http://schemas.microsoft.com/office/drawing/2014/main" id="{FDE0B43C-9B9E-D420-0644-AFB4C0ACBEF7}"/>
              </a:ext>
            </a:extLst>
          </p:cNvPr>
          <p:cNvSpPr/>
          <p:nvPr/>
        </p:nvSpPr>
        <p:spPr>
          <a:xfrm flipV="1">
            <a:off x="4587620" y="2528458"/>
            <a:ext cx="1831682" cy="1"/>
          </a:xfrm>
          <a:prstGeom prst="line">
            <a:avLst/>
          </a:prstGeom>
          <a:ln>
            <a:solidFill>
              <a:srgbClr val="245A8C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10A90E66-D633-5899-50C9-8AD222919F7E}"/>
              </a:ext>
            </a:extLst>
          </p:cNvPr>
          <p:cNvSpPr/>
          <p:nvPr/>
        </p:nvSpPr>
        <p:spPr>
          <a:xfrm>
            <a:off x="6422291" y="1999187"/>
            <a:ext cx="948005" cy="95567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24" name="Forma libre: forma 23">
            <a:extLst>
              <a:ext uri="{FF2B5EF4-FFF2-40B4-BE49-F238E27FC236}">
                <a16:creationId xmlns:a16="http://schemas.microsoft.com/office/drawing/2014/main" id="{2531E083-DC51-03FB-896B-D6B4F0A32333}"/>
              </a:ext>
            </a:extLst>
          </p:cNvPr>
          <p:cNvSpPr/>
          <p:nvPr/>
        </p:nvSpPr>
        <p:spPr>
          <a:xfrm>
            <a:off x="9277476" y="1865992"/>
            <a:ext cx="140614" cy="1219200"/>
          </a:xfrm>
          <a:custGeom>
            <a:avLst/>
            <a:gdLst>
              <a:gd name="connsiteX0" fmla="*/ 0 w 140614"/>
              <a:gd name="connsiteY0" fmla="*/ 0 h 1219200"/>
              <a:gd name="connsiteX1" fmla="*/ 140614 w 140614"/>
              <a:gd name="connsiteY1" fmla="*/ 0 h 1219200"/>
              <a:gd name="connsiteX2" fmla="*/ 140614 w 140614"/>
              <a:gd name="connsiteY2" fmla="*/ 1219200 h 1219200"/>
              <a:gd name="connsiteX3" fmla="*/ 0 w 140614"/>
              <a:gd name="connsiteY3" fmla="*/ 1219200 h 1219200"/>
              <a:gd name="connsiteX4" fmla="*/ 0 w 140614"/>
              <a:gd name="connsiteY4" fmla="*/ 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614" h="1219200">
                <a:moveTo>
                  <a:pt x="0" y="0"/>
                </a:moveTo>
                <a:lnTo>
                  <a:pt x="140614" y="0"/>
                </a:lnTo>
                <a:lnTo>
                  <a:pt x="140614" y="1219200"/>
                </a:lnTo>
                <a:lnTo>
                  <a:pt x="0" y="12192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050" tIns="0" rIns="19050" bIns="0" numCol="1" spcCol="1270" anchor="ctr" anchorCtr="0">
            <a:noAutofit/>
          </a:bodyPr>
          <a:lstStyle/>
          <a:p>
            <a:pPr marL="0" lvl="0" indent="0" algn="l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500" kern="1200"/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2B8B1A35-8804-36E0-8AB2-1BB9680E1185}"/>
              </a:ext>
            </a:extLst>
          </p:cNvPr>
          <p:cNvGrpSpPr/>
          <p:nvPr/>
        </p:nvGrpSpPr>
        <p:grpSpPr>
          <a:xfrm>
            <a:off x="2555620" y="1918859"/>
            <a:ext cx="3332480" cy="3454398"/>
            <a:chOff x="2555620" y="1830868"/>
            <a:chExt cx="3332480" cy="3454398"/>
          </a:xfrm>
        </p:grpSpPr>
        <p:sp>
          <p:nvSpPr>
            <p:cNvPr id="21" name="Elipse 20">
              <a:extLst>
                <a:ext uri="{FF2B5EF4-FFF2-40B4-BE49-F238E27FC236}">
                  <a16:creationId xmlns:a16="http://schemas.microsoft.com/office/drawing/2014/main" id="{E34FCD8E-1303-4FC5-F1F1-1D04ECFB1667}"/>
                </a:ext>
              </a:extLst>
            </p:cNvPr>
            <p:cNvSpPr/>
            <p:nvPr/>
          </p:nvSpPr>
          <p:spPr>
            <a:xfrm>
              <a:off x="2555620" y="1830868"/>
              <a:ext cx="3332480" cy="3454398"/>
            </a:xfrm>
            <a:prstGeom prst="ellipse">
              <a:avLst/>
            </a:prstGeom>
            <a:solidFill>
              <a:srgbClr val="00A9E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 dirty="0"/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3A26355E-AB0C-6305-3BE3-08D99626993E}"/>
                </a:ext>
              </a:extLst>
            </p:cNvPr>
            <p:cNvSpPr/>
            <p:nvPr/>
          </p:nvSpPr>
          <p:spPr>
            <a:xfrm>
              <a:off x="3198376" y="3671782"/>
              <a:ext cx="2046968" cy="125984"/>
            </a:xfrm>
            <a:custGeom>
              <a:avLst/>
              <a:gdLst>
                <a:gd name="connsiteX0" fmla="*/ 0 w 2740520"/>
                <a:gd name="connsiteY0" fmla="*/ 0 h 473284"/>
                <a:gd name="connsiteX1" fmla="*/ 2740520 w 2740520"/>
                <a:gd name="connsiteY1" fmla="*/ 0 h 473284"/>
                <a:gd name="connsiteX2" fmla="*/ 2740520 w 2740520"/>
                <a:gd name="connsiteY2" fmla="*/ 473284 h 473284"/>
                <a:gd name="connsiteX3" fmla="*/ 0 w 2740520"/>
                <a:gd name="connsiteY3" fmla="*/ 473284 h 473284"/>
                <a:gd name="connsiteX4" fmla="*/ 0 w 2740520"/>
                <a:gd name="connsiteY4" fmla="*/ 0 h 47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0520" h="473284">
                  <a:moveTo>
                    <a:pt x="0" y="0"/>
                  </a:moveTo>
                  <a:lnTo>
                    <a:pt x="2740520" y="0"/>
                  </a:lnTo>
                  <a:lnTo>
                    <a:pt x="2740520" y="473284"/>
                  </a:lnTo>
                  <a:lnTo>
                    <a:pt x="0" y="4732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6510" rIns="0" bIns="16510" numCol="1" spcCol="1270" anchor="ctr" anchorCtr="0">
              <a:noAutofit/>
            </a:bodyPr>
            <a:lstStyle/>
            <a:p>
              <a:pPr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kern="1200" dirty="0">
                  <a:solidFill>
                    <a:schemeClr val="tx1"/>
                  </a:solidFill>
                </a:rPr>
                <a:t>Nivel de </a:t>
              </a:r>
              <a:r>
                <a:rPr lang="es-ES" dirty="0">
                  <a:solidFill>
                    <a:schemeClr val="bg1"/>
                  </a:solidFill>
                </a:rPr>
                <a:t>r</a:t>
              </a:r>
              <a:r>
                <a:rPr lang="es-ES" kern="1200" dirty="0">
                  <a:solidFill>
                    <a:schemeClr val="bg1"/>
                  </a:solidFill>
                </a:rPr>
                <a:t>iesgo 4</a:t>
              </a:r>
            </a:p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endParaRPr lang="es-ES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upo 32">
            <a:extLst>
              <a:ext uri="{FF2B5EF4-FFF2-40B4-BE49-F238E27FC236}">
                <a16:creationId xmlns:a16="http://schemas.microsoft.com/office/drawing/2014/main" id="{C3F1FD7D-CBFE-89AB-28ED-7208B7C7D185}"/>
              </a:ext>
            </a:extLst>
          </p:cNvPr>
          <p:cNvGrpSpPr/>
          <p:nvPr/>
        </p:nvGrpSpPr>
        <p:grpSpPr>
          <a:xfrm>
            <a:off x="6953493" y="3374987"/>
            <a:ext cx="4175999" cy="807429"/>
            <a:chOff x="591615" y="403504"/>
            <a:chExt cx="7229320" cy="807429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4E219CF2-BBD6-49EF-1B39-50EDEEBB389D}"/>
                </a:ext>
              </a:extLst>
            </p:cNvPr>
            <p:cNvSpPr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  <a:solidFill>
              <a:srgbClr val="245A8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ES" sz="1400">
                <a:solidFill>
                  <a:schemeClr val="bg1"/>
                </a:solidFill>
              </a:endParaRPr>
            </a:p>
          </p:txBody>
        </p:sp>
        <p:sp>
          <p:nvSpPr>
            <p:cNvPr id="35" name="CuadroTexto 34">
              <a:extLst>
                <a:ext uri="{FF2B5EF4-FFF2-40B4-BE49-F238E27FC236}">
                  <a16:creationId xmlns:a16="http://schemas.microsoft.com/office/drawing/2014/main" id="{EB346609-A019-5153-1B9B-21252A03590E}"/>
                </a:ext>
              </a:extLst>
            </p:cNvPr>
            <p:cNvSpPr txBox="1"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0897" tIns="43180" rIns="43180" bIns="43180" numCol="1" spcCol="1270" anchor="ctr" anchorCtr="0">
              <a:noAutofit/>
            </a:bodyPr>
            <a:lstStyle/>
            <a:p>
              <a:r>
                <a:rPr lang="es-ES" sz="1400" dirty="0">
                  <a:solidFill>
                    <a:srgbClr val="A2D9F7"/>
                  </a:solidFill>
                </a:rPr>
                <a:t>Se realizan cuando </a:t>
              </a:r>
              <a:r>
                <a:rPr lang="es-ES" sz="1400" dirty="0">
                  <a:solidFill>
                    <a:schemeClr val="bg1"/>
                  </a:solidFill>
                </a:rPr>
                <a:t>su tramitación puede causar un perjuicio económico o sea de especial riesgo para la Corporación</a:t>
              </a:r>
            </a:p>
          </p:txBody>
        </p:sp>
      </p:grpSp>
      <p:sp>
        <p:nvSpPr>
          <p:cNvPr id="36" name="Elipse 35">
            <a:extLst>
              <a:ext uri="{FF2B5EF4-FFF2-40B4-BE49-F238E27FC236}">
                <a16:creationId xmlns:a16="http://schemas.microsoft.com/office/drawing/2014/main" id="{5D98B21F-C2E2-F324-E6CC-A58086C6391C}"/>
              </a:ext>
            </a:extLst>
          </p:cNvPr>
          <p:cNvSpPr/>
          <p:nvPr/>
        </p:nvSpPr>
        <p:spPr>
          <a:xfrm>
            <a:off x="6422291" y="3326331"/>
            <a:ext cx="948005" cy="95567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grpSp>
        <p:nvGrpSpPr>
          <p:cNvPr id="37" name="Grupo 36">
            <a:extLst>
              <a:ext uri="{FF2B5EF4-FFF2-40B4-BE49-F238E27FC236}">
                <a16:creationId xmlns:a16="http://schemas.microsoft.com/office/drawing/2014/main" id="{465C3F25-4F02-77D3-BCFE-9B82B3148ABE}"/>
              </a:ext>
            </a:extLst>
          </p:cNvPr>
          <p:cNvGrpSpPr/>
          <p:nvPr/>
        </p:nvGrpSpPr>
        <p:grpSpPr>
          <a:xfrm>
            <a:off x="6953494" y="4644378"/>
            <a:ext cx="4175998" cy="807429"/>
            <a:chOff x="591615" y="403504"/>
            <a:chExt cx="7229320" cy="807429"/>
          </a:xfrm>
        </p:grpSpPr>
        <p:sp>
          <p:nvSpPr>
            <p:cNvPr id="38" name="Rectángulo 37">
              <a:extLst>
                <a:ext uri="{FF2B5EF4-FFF2-40B4-BE49-F238E27FC236}">
                  <a16:creationId xmlns:a16="http://schemas.microsoft.com/office/drawing/2014/main" id="{BA8F847A-421D-6CED-9789-2C6AF7B1806F}"/>
                </a:ext>
              </a:extLst>
            </p:cNvPr>
            <p:cNvSpPr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  <a:solidFill>
              <a:srgbClr val="245A8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ES" sz="1400">
                <a:solidFill>
                  <a:schemeClr val="bg1"/>
                </a:solidFill>
              </a:endParaRPr>
            </a:p>
          </p:txBody>
        </p:sp>
        <p:sp>
          <p:nvSpPr>
            <p:cNvPr id="39" name="CuadroTexto 38">
              <a:extLst>
                <a:ext uri="{FF2B5EF4-FFF2-40B4-BE49-F238E27FC236}">
                  <a16:creationId xmlns:a16="http://schemas.microsoft.com/office/drawing/2014/main" id="{597E227C-45A3-4E53-D7FE-027D3F4409F8}"/>
                </a:ext>
              </a:extLst>
            </p:cNvPr>
            <p:cNvSpPr txBox="1"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0897" tIns="43180" rIns="43180" bIns="43180" numCol="1" spcCol="1270" anchor="ctr" anchorCtr="0">
              <a:noAutofit/>
            </a:bodyPr>
            <a:lstStyle/>
            <a:p>
              <a:r>
                <a:rPr lang="es-ES" sz="1400" dirty="0">
                  <a:solidFill>
                    <a:srgbClr val="A2D9F7"/>
                  </a:solidFill>
                </a:rPr>
                <a:t>Se genera automáticamente </a:t>
              </a:r>
              <a:r>
                <a:rPr lang="es-ES" sz="1400" dirty="0">
                  <a:solidFill>
                    <a:schemeClr val="bg1"/>
                  </a:solidFill>
                </a:rPr>
                <a:t>un informe de control permanente concomitante</a:t>
              </a:r>
            </a:p>
          </p:txBody>
        </p:sp>
      </p:grpSp>
      <p:sp>
        <p:nvSpPr>
          <p:cNvPr id="40" name="Elipse 39">
            <a:extLst>
              <a:ext uri="{FF2B5EF4-FFF2-40B4-BE49-F238E27FC236}">
                <a16:creationId xmlns:a16="http://schemas.microsoft.com/office/drawing/2014/main" id="{D7EBAEEF-B61A-DDA6-F567-9B23A347AE99}"/>
              </a:ext>
            </a:extLst>
          </p:cNvPr>
          <p:cNvSpPr/>
          <p:nvPr/>
        </p:nvSpPr>
        <p:spPr>
          <a:xfrm>
            <a:off x="6422291" y="4595722"/>
            <a:ext cx="948005" cy="95567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DA23F9F4-07EB-1948-02CB-32B4ECD598A3}"/>
              </a:ext>
            </a:extLst>
          </p:cNvPr>
          <p:cNvGrpSpPr/>
          <p:nvPr/>
        </p:nvGrpSpPr>
        <p:grpSpPr>
          <a:xfrm>
            <a:off x="0" y="-132988"/>
            <a:ext cx="1282111" cy="6681425"/>
            <a:chOff x="0" y="-132988"/>
            <a:chExt cx="1282111" cy="6681425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42C6895B-C4C8-355C-2586-3B24209586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>
            <a:xfrm rot="16200000">
              <a:off x="-641056" y="508068"/>
              <a:ext cx="2564223" cy="1282111"/>
            </a:xfrm>
            <a:prstGeom prst="rect">
              <a:avLst/>
            </a:prstGeom>
          </p:spPr>
        </p:pic>
        <p:pic>
          <p:nvPicPr>
            <p:cNvPr id="7" name="Imagen 6" descr="Icono&#10;&#10;Descripción generada automáticamente">
              <a:extLst>
                <a:ext uri="{FF2B5EF4-FFF2-40B4-BE49-F238E27FC236}">
                  <a16:creationId xmlns:a16="http://schemas.microsoft.com/office/drawing/2014/main" id="{041C2A04-332F-697A-A2BB-3ACC7F989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021058" y="4548187"/>
              <a:ext cx="33242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170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 animBg="1"/>
      <p:bldP spid="20" grpId="0" animBg="1"/>
      <p:bldP spid="23" grpId="0" animBg="1"/>
      <p:bldP spid="36" grpId="0" animBg="1"/>
      <p:bldP spid="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ol 7">
            <a:extLst>
              <a:ext uri="{FF2B5EF4-FFF2-40B4-BE49-F238E27FC236}">
                <a16:creationId xmlns:a16="http://schemas.microsoft.com/office/drawing/2014/main" id="{CC352E41-F166-4980-8119-31AE33A9B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9999" y="-3"/>
            <a:ext cx="10461217" cy="128207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S" sz="3000" b="1" dirty="0">
                <a:solidFill>
                  <a:srgbClr val="00A9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Demostración</a:t>
            </a:r>
            <a:r>
              <a:rPr lang="es-ES" sz="3000" b="1" dirty="0">
                <a:latin typeface="Arial" panose="020B0604020202020204" pitchFamily="34" charset="0"/>
                <a:cs typeface="Arial" panose="020B0604020202020204" pitchFamily="34" charset="0"/>
              </a:rPr>
              <a:t> práctica (Gestión de las observaciones)</a:t>
            </a:r>
            <a:endParaRPr lang="es-ES" sz="30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Forma libre: forma 23">
            <a:extLst>
              <a:ext uri="{FF2B5EF4-FFF2-40B4-BE49-F238E27FC236}">
                <a16:creationId xmlns:a16="http://schemas.microsoft.com/office/drawing/2014/main" id="{2531E083-DC51-03FB-896B-D6B4F0A32333}"/>
              </a:ext>
            </a:extLst>
          </p:cNvPr>
          <p:cNvSpPr/>
          <p:nvPr/>
        </p:nvSpPr>
        <p:spPr>
          <a:xfrm>
            <a:off x="9277476" y="1865992"/>
            <a:ext cx="140614" cy="1219200"/>
          </a:xfrm>
          <a:custGeom>
            <a:avLst/>
            <a:gdLst>
              <a:gd name="connsiteX0" fmla="*/ 0 w 140614"/>
              <a:gd name="connsiteY0" fmla="*/ 0 h 1219200"/>
              <a:gd name="connsiteX1" fmla="*/ 140614 w 140614"/>
              <a:gd name="connsiteY1" fmla="*/ 0 h 1219200"/>
              <a:gd name="connsiteX2" fmla="*/ 140614 w 140614"/>
              <a:gd name="connsiteY2" fmla="*/ 1219200 h 1219200"/>
              <a:gd name="connsiteX3" fmla="*/ 0 w 140614"/>
              <a:gd name="connsiteY3" fmla="*/ 1219200 h 1219200"/>
              <a:gd name="connsiteX4" fmla="*/ 0 w 140614"/>
              <a:gd name="connsiteY4" fmla="*/ 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614" h="1219200">
                <a:moveTo>
                  <a:pt x="0" y="0"/>
                </a:moveTo>
                <a:lnTo>
                  <a:pt x="140614" y="0"/>
                </a:lnTo>
                <a:lnTo>
                  <a:pt x="140614" y="1219200"/>
                </a:lnTo>
                <a:lnTo>
                  <a:pt x="0" y="12192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050" tIns="0" rIns="19050" bIns="0" numCol="1" spcCol="1270" anchor="ctr" anchorCtr="0">
            <a:noAutofit/>
          </a:bodyPr>
          <a:lstStyle/>
          <a:p>
            <a:pPr marL="0" lvl="0" indent="0" algn="l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500" kern="1200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36B94DAC-65F8-7CB0-F804-76260DB2B2AF}"/>
              </a:ext>
            </a:extLst>
          </p:cNvPr>
          <p:cNvGrpSpPr/>
          <p:nvPr/>
        </p:nvGrpSpPr>
        <p:grpSpPr>
          <a:xfrm>
            <a:off x="0" y="-132988"/>
            <a:ext cx="1282111" cy="6681425"/>
            <a:chOff x="0" y="-132988"/>
            <a:chExt cx="1282111" cy="6681425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E54D3728-E389-99B0-AF92-50A394ED30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>
            <a:xfrm rot="16200000">
              <a:off x="-641056" y="508068"/>
              <a:ext cx="2564223" cy="1282111"/>
            </a:xfrm>
            <a:prstGeom prst="rect">
              <a:avLst/>
            </a:prstGeom>
          </p:spPr>
        </p:pic>
        <p:pic>
          <p:nvPicPr>
            <p:cNvPr id="9" name="Imagen 8" descr="Icono&#10;&#10;Descripción generada automáticamente">
              <a:extLst>
                <a:ext uri="{FF2B5EF4-FFF2-40B4-BE49-F238E27FC236}">
                  <a16:creationId xmlns:a16="http://schemas.microsoft.com/office/drawing/2014/main" id="{4ED90C87-A3E2-C304-58F8-D81BE2C8E3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021058" y="4548187"/>
              <a:ext cx="3324225" cy="676275"/>
            </a:xfrm>
            <a:prstGeom prst="rect">
              <a:avLst/>
            </a:prstGeom>
          </p:spPr>
        </p:pic>
      </p:grpSp>
      <p:pic>
        <p:nvPicPr>
          <p:cNvPr id="2" name="video informe frb y observaciones">
            <a:hlinkClick r:id="" action="ppaction://media"/>
            <a:extLst>
              <a:ext uri="{FF2B5EF4-FFF2-40B4-BE49-F238E27FC236}">
                <a16:creationId xmlns:a16="http://schemas.microsoft.com/office/drawing/2014/main" id="{B5FEFA20-DF47-D5DE-BF5C-902D4CEFFF3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fade in="1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38677" y="1010830"/>
            <a:ext cx="10250406" cy="567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07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56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ol 7">
            <a:extLst>
              <a:ext uri="{FF2B5EF4-FFF2-40B4-BE49-F238E27FC236}">
                <a16:creationId xmlns:a16="http://schemas.microsoft.com/office/drawing/2014/main" id="{CC352E41-F166-4980-8119-31AE33A9B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707" y="195880"/>
            <a:ext cx="10461217" cy="128274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S" sz="3000" b="1" dirty="0">
                <a:solidFill>
                  <a:srgbClr val="00A9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Segunda fase de la implementación </a:t>
            </a:r>
            <a:r>
              <a:rPr lang="es-ES" sz="3000" b="1" dirty="0">
                <a:latin typeface="Arial" panose="020B0604020202020204" pitchFamily="34" charset="0"/>
                <a:cs typeface="Arial" panose="020B0604020202020204" pitchFamily="34" charset="0"/>
              </a:rPr>
              <a:t>de observaciones en el modelo de la IGAT</a:t>
            </a:r>
          </a:p>
        </p:txBody>
      </p:sp>
      <p:sp>
        <p:nvSpPr>
          <p:cNvPr id="18" name="Forma libre: forma 17">
            <a:extLst>
              <a:ext uri="{FF2B5EF4-FFF2-40B4-BE49-F238E27FC236}">
                <a16:creationId xmlns:a16="http://schemas.microsoft.com/office/drawing/2014/main" id="{A0DB60AD-A74B-62E1-2717-8F37D86A96AF}"/>
              </a:ext>
            </a:extLst>
          </p:cNvPr>
          <p:cNvSpPr/>
          <p:nvPr/>
        </p:nvSpPr>
        <p:spPr>
          <a:xfrm>
            <a:off x="4302935" y="2707555"/>
            <a:ext cx="2611225" cy="2611225"/>
          </a:xfrm>
          <a:custGeom>
            <a:avLst/>
            <a:gdLst>
              <a:gd name="connsiteX0" fmla="*/ 1853459 w 2611225"/>
              <a:gd name="connsiteY0" fmla="*/ 416330 h 2611225"/>
              <a:gd name="connsiteX1" fmla="*/ 2056571 w 2611225"/>
              <a:gd name="connsiteY1" fmla="*/ 245890 h 2611225"/>
              <a:gd name="connsiteX2" fmla="*/ 2218833 w 2611225"/>
              <a:gd name="connsiteY2" fmla="*/ 382044 h 2611225"/>
              <a:gd name="connsiteX3" fmla="*/ 2086253 w 2611225"/>
              <a:gd name="connsiteY3" fmla="*/ 611667 h 2611225"/>
              <a:gd name="connsiteX4" fmla="*/ 2296907 w 2611225"/>
              <a:gd name="connsiteY4" fmla="*/ 976531 h 2611225"/>
              <a:gd name="connsiteX5" fmla="*/ 2562057 w 2611225"/>
              <a:gd name="connsiteY5" fmla="*/ 976524 h 2611225"/>
              <a:gd name="connsiteX6" fmla="*/ 2598839 w 2611225"/>
              <a:gd name="connsiteY6" fmla="*/ 1185125 h 2611225"/>
              <a:gd name="connsiteX7" fmla="*/ 2349677 w 2611225"/>
              <a:gd name="connsiteY7" fmla="*/ 1275805 h 2611225"/>
              <a:gd name="connsiteX8" fmla="*/ 2276518 w 2611225"/>
              <a:gd name="connsiteY8" fmla="*/ 1690713 h 2611225"/>
              <a:gd name="connsiteX9" fmla="*/ 2479638 w 2611225"/>
              <a:gd name="connsiteY9" fmla="*/ 1861143 h 2611225"/>
              <a:gd name="connsiteX10" fmla="*/ 2373729 w 2611225"/>
              <a:gd name="connsiteY10" fmla="*/ 2044584 h 2611225"/>
              <a:gd name="connsiteX11" fmla="*/ 2124572 w 2611225"/>
              <a:gd name="connsiteY11" fmla="*/ 1953891 h 2611225"/>
              <a:gd name="connsiteX12" fmla="*/ 1801831 w 2611225"/>
              <a:gd name="connsiteY12" fmla="*/ 2224703 h 2611225"/>
              <a:gd name="connsiteX13" fmla="*/ 1847880 w 2611225"/>
              <a:gd name="connsiteY13" fmla="*/ 2485823 h 2611225"/>
              <a:gd name="connsiteX14" fmla="*/ 1648836 w 2611225"/>
              <a:gd name="connsiteY14" fmla="*/ 2558269 h 2611225"/>
              <a:gd name="connsiteX15" fmla="*/ 1516267 w 2611225"/>
              <a:gd name="connsiteY15" fmla="*/ 2328639 h 2611225"/>
              <a:gd name="connsiteX16" fmla="*/ 1094958 w 2611225"/>
              <a:gd name="connsiteY16" fmla="*/ 2328639 h 2611225"/>
              <a:gd name="connsiteX17" fmla="*/ 962389 w 2611225"/>
              <a:gd name="connsiteY17" fmla="*/ 2558269 h 2611225"/>
              <a:gd name="connsiteX18" fmla="*/ 763345 w 2611225"/>
              <a:gd name="connsiteY18" fmla="*/ 2485823 h 2611225"/>
              <a:gd name="connsiteX19" fmla="*/ 809394 w 2611225"/>
              <a:gd name="connsiteY19" fmla="*/ 2224703 h 2611225"/>
              <a:gd name="connsiteX20" fmla="*/ 486653 w 2611225"/>
              <a:gd name="connsiteY20" fmla="*/ 1953891 h 2611225"/>
              <a:gd name="connsiteX21" fmla="*/ 237496 w 2611225"/>
              <a:gd name="connsiteY21" fmla="*/ 2044584 h 2611225"/>
              <a:gd name="connsiteX22" fmla="*/ 131587 w 2611225"/>
              <a:gd name="connsiteY22" fmla="*/ 1861143 h 2611225"/>
              <a:gd name="connsiteX23" fmla="*/ 334707 w 2611225"/>
              <a:gd name="connsiteY23" fmla="*/ 1690713 h 2611225"/>
              <a:gd name="connsiteX24" fmla="*/ 261547 w 2611225"/>
              <a:gd name="connsiteY24" fmla="*/ 1275805 h 2611225"/>
              <a:gd name="connsiteX25" fmla="*/ 12386 w 2611225"/>
              <a:gd name="connsiteY25" fmla="*/ 1185125 h 2611225"/>
              <a:gd name="connsiteX26" fmla="*/ 49168 w 2611225"/>
              <a:gd name="connsiteY26" fmla="*/ 976524 h 2611225"/>
              <a:gd name="connsiteX27" fmla="*/ 314318 w 2611225"/>
              <a:gd name="connsiteY27" fmla="*/ 976531 h 2611225"/>
              <a:gd name="connsiteX28" fmla="*/ 524972 w 2611225"/>
              <a:gd name="connsiteY28" fmla="*/ 611667 h 2611225"/>
              <a:gd name="connsiteX29" fmla="*/ 392392 w 2611225"/>
              <a:gd name="connsiteY29" fmla="*/ 382044 h 2611225"/>
              <a:gd name="connsiteX30" fmla="*/ 554654 w 2611225"/>
              <a:gd name="connsiteY30" fmla="*/ 245890 h 2611225"/>
              <a:gd name="connsiteX31" fmla="*/ 757766 w 2611225"/>
              <a:gd name="connsiteY31" fmla="*/ 416330 h 2611225"/>
              <a:gd name="connsiteX32" fmla="*/ 1153667 w 2611225"/>
              <a:gd name="connsiteY32" fmla="*/ 272234 h 2611225"/>
              <a:gd name="connsiteX33" fmla="*/ 1199703 w 2611225"/>
              <a:gd name="connsiteY33" fmla="*/ 11111 h 2611225"/>
              <a:gd name="connsiteX34" fmla="*/ 1411522 w 2611225"/>
              <a:gd name="connsiteY34" fmla="*/ 11111 h 2611225"/>
              <a:gd name="connsiteX35" fmla="*/ 1457558 w 2611225"/>
              <a:gd name="connsiteY35" fmla="*/ 272234 h 2611225"/>
              <a:gd name="connsiteX36" fmla="*/ 1853459 w 2611225"/>
              <a:gd name="connsiteY36" fmla="*/ 416330 h 2611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611225" h="2611225">
                <a:moveTo>
                  <a:pt x="1853459" y="416330"/>
                </a:moveTo>
                <a:lnTo>
                  <a:pt x="2056571" y="245890"/>
                </a:lnTo>
                <a:lnTo>
                  <a:pt x="2218833" y="382044"/>
                </a:lnTo>
                <a:lnTo>
                  <a:pt x="2086253" y="611667"/>
                </a:lnTo>
                <a:cubicBezTo>
                  <a:pt x="2180526" y="717717"/>
                  <a:pt x="2252202" y="841864"/>
                  <a:pt x="2296907" y="976531"/>
                </a:cubicBezTo>
                <a:lnTo>
                  <a:pt x="2562057" y="976524"/>
                </a:lnTo>
                <a:lnTo>
                  <a:pt x="2598839" y="1185125"/>
                </a:lnTo>
                <a:lnTo>
                  <a:pt x="2349677" y="1275805"/>
                </a:lnTo>
                <a:cubicBezTo>
                  <a:pt x="2353726" y="1417641"/>
                  <a:pt x="2328834" y="1558815"/>
                  <a:pt x="2276518" y="1690713"/>
                </a:cubicBezTo>
                <a:lnTo>
                  <a:pt x="2479638" y="1861143"/>
                </a:lnTo>
                <a:lnTo>
                  <a:pt x="2373729" y="2044584"/>
                </a:lnTo>
                <a:lnTo>
                  <a:pt x="2124572" y="1953891"/>
                </a:lnTo>
                <a:cubicBezTo>
                  <a:pt x="2036503" y="2065147"/>
                  <a:pt x="1926689" y="2157292"/>
                  <a:pt x="1801831" y="2224703"/>
                </a:cubicBezTo>
                <a:lnTo>
                  <a:pt x="1847880" y="2485823"/>
                </a:lnTo>
                <a:lnTo>
                  <a:pt x="1648836" y="2558269"/>
                </a:lnTo>
                <a:lnTo>
                  <a:pt x="1516267" y="2328639"/>
                </a:lnTo>
                <a:cubicBezTo>
                  <a:pt x="1377289" y="2357256"/>
                  <a:pt x="1233937" y="2357256"/>
                  <a:pt x="1094958" y="2328639"/>
                </a:cubicBezTo>
                <a:lnTo>
                  <a:pt x="962389" y="2558269"/>
                </a:lnTo>
                <a:lnTo>
                  <a:pt x="763345" y="2485823"/>
                </a:lnTo>
                <a:lnTo>
                  <a:pt x="809394" y="2224703"/>
                </a:lnTo>
                <a:cubicBezTo>
                  <a:pt x="684535" y="2157292"/>
                  <a:pt x="574721" y="2065147"/>
                  <a:pt x="486653" y="1953891"/>
                </a:cubicBezTo>
                <a:lnTo>
                  <a:pt x="237496" y="2044584"/>
                </a:lnTo>
                <a:lnTo>
                  <a:pt x="131587" y="1861143"/>
                </a:lnTo>
                <a:lnTo>
                  <a:pt x="334707" y="1690713"/>
                </a:lnTo>
                <a:cubicBezTo>
                  <a:pt x="282391" y="1558815"/>
                  <a:pt x="257498" y="1417641"/>
                  <a:pt x="261547" y="1275805"/>
                </a:cubicBezTo>
                <a:lnTo>
                  <a:pt x="12386" y="1185125"/>
                </a:lnTo>
                <a:lnTo>
                  <a:pt x="49168" y="976524"/>
                </a:lnTo>
                <a:lnTo>
                  <a:pt x="314318" y="976531"/>
                </a:lnTo>
                <a:cubicBezTo>
                  <a:pt x="359024" y="841863"/>
                  <a:pt x="430700" y="717717"/>
                  <a:pt x="524972" y="611667"/>
                </a:cubicBezTo>
                <a:lnTo>
                  <a:pt x="392392" y="382044"/>
                </a:lnTo>
                <a:lnTo>
                  <a:pt x="554654" y="245890"/>
                </a:lnTo>
                <a:lnTo>
                  <a:pt x="757766" y="416330"/>
                </a:lnTo>
                <a:cubicBezTo>
                  <a:pt x="878575" y="341905"/>
                  <a:pt x="1013282" y="292876"/>
                  <a:pt x="1153667" y="272234"/>
                </a:cubicBezTo>
                <a:lnTo>
                  <a:pt x="1199703" y="11111"/>
                </a:lnTo>
                <a:lnTo>
                  <a:pt x="1411522" y="11111"/>
                </a:lnTo>
                <a:lnTo>
                  <a:pt x="1457558" y="272234"/>
                </a:lnTo>
                <a:cubicBezTo>
                  <a:pt x="1597943" y="292876"/>
                  <a:pt x="1732649" y="341905"/>
                  <a:pt x="1853459" y="416330"/>
                </a:cubicBezTo>
                <a:close/>
              </a:path>
            </a:pathLst>
          </a:custGeom>
          <a:solidFill>
            <a:srgbClr val="245A8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212" tIns="626907" rIns="540212" bIns="672574" numCol="1" spcCol="1270" anchor="ctr" anchorCtr="0">
            <a:noAutofit/>
          </a:bodyPr>
          <a:lstStyle/>
          <a:p>
            <a:pPr algn="ctr"/>
            <a:r>
              <a:rPr lang="ca-ES" sz="1200" dirty="0"/>
              <a:t>Diseño de una </a:t>
            </a:r>
            <a:r>
              <a:rPr lang="es-ES" sz="1200" b="1" dirty="0"/>
              <a:t>aplicación</a:t>
            </a:r>
            <a:r>
              <a:rPr lang="es-ES" sz="1200" dirty="0"/>
              <a:t> para la </a:t>
            </a:r>
            <a:r>
              <a:rPr lang="es-ES" sz="1200" b="1" dirty="0"/>
              <a:t>gestión</a:t>
            </a:r>
            <a:r>
              <a:rPr lang="es-ES" sz="1200" dirty="0"/>
              <a:t> de un </a:t>
            </a:r>
            <a:r>
              <a:rPr lang="es-ES" sz="1200" b="1" dirty="0"/>
              <a:t>cuadro de mando</a:t>
            </a:r>
            <a:r>
              <a:rPr lang="es-ES" sz="1200" dirty="0"/>
              <a:t> que permite hacer un análisis global</a:t>
            </a:r>
          </a:p>
        </p:txBody>
      </p:sp>
      <p:sp>
        <p:nvSpPr>
          <p:cNvPr id="19" name="Forma libre: forma 18">
            <a:extLst>
              <a:ext uri="{FF2B5EF4-FFF2-40B4-BE49-F238E27FC236}">
                <a16:creationId xmlns:a16="http://schemas.microsoft.com/office/drawing/2014/main" id="{5C762565-61ED-0361-1B08-9617A00952B5}"/>
              </a:ext>
            </a:extLst>
          </p:cNvPr>
          <p:cNvSpPr/>
          <p:nvPr/>
        </p:nvSpPr>
        <p:spPr>
          <a:xfrm>
            <a:off x="2783676" y="2090356"/>
            <a:ext cx="1899073" cy="1899073"/>
          </a:xfrm>
          <a:custGeom>
            <a:avLst/>
            <a:gdLst>
              <a:gd name="connsiteX0" fmla="*/ 1420976 w 1899073"/>
              <a:gd name="connsiteY0" fmla="*/ 480987 h 1899073"/>
              <a:gd name="connsiteX1" fmla="*/ 1701153 w 1899073"/>
              <a:gd name="connsiteY1" fmla="*/ 396547 h 1899073"/>
              <a:gd name="connsiteX2" fmla="*/ 1804248 w 1899073"/>
              <a:gd name="connsiteY2" fmla="*/ 575112 h 1899073"/>
              <a:gd name="connsiteX3" fmla="*/ 1591032 w 1899073"/>
              <a:gd name="connsiteY3" fmla="*/ 775533 h 1899073"/>
              <a:gd name="connsiteX4" fmla="*/ 1591032 w 1899073"/>
              <a:gd name="connsiteY4" fmla="*/ 1123540 h 1899073"/>
              <a:gd name="connsiteX5" fmla="*/ 1804248 w 1899073"/>
              <a:gd name="connsiteY5" fmla="*/ 1323961 h 1899073"/>
              <a:gd name="connsiteX6" fmla="*/ 1701153 w 1899073"/>
              <a:gd name="connsiteY6" fmla="*/ 1502526 h 1899073"/>
              <a:gd name="connsiteX7" fmla="*/ 1420976 w 1899073"/>
              <a:gd name="connsiteY7" fmla="*/ 1418086 h 1899073"/>
              <a:gd name="connsiteX8" fmla="*/ 1119593 w 1899073"/>
              <a:gd name="connsiteY8" fmla="*/ 1592090 h 1899073"/>
              <a:gd name="connsiteX9" fmla="*/ 1052631 w 1899073"/>
              <a:gd name="connsiteY9" fmla="*/ 1876951 h 1899073"/>
              <a:gd name="connsiteX10" fmla="*/ 846442 w 1899073"/>
              <a:gd name="connsiteY10" fmla="*/ 1876951 h 1899073"/>
              <a:gd name="connsiteX11" fmla="*/ 779480 w 1899073"/>
              <a:gd name="connsiteY11" fmla="*/ 1592090 h 1899073"/>
              <a:gd name="connsiteX12" fmla="*/ 478097 w 1899073"/>
              <a:gd name="connsiteY12" fmla="*/ 1418086 h 1899073"/>
              <a:gd name="connsiteX13" fmla="*/ 197920 w 1899073"/>
              <a:gd name="connsiteY13" fmla="*/ 1502526 h 1899073"/>
              <a:gd name="connsiteX14" fmla="*/ 94825 w 1899073"/>
              <a:gd name="connsiteY14" fmla="*/ 1323961 h 1899073"/>
              <a:gd name="connsiteX15" fmla="*/ 308041 w 1899073"/>
              <a:gd name="connsiteY15" fmla="*/ 1123540 h 1899073"/>
              <a:gd name="connsiteX16" fmla="*/ 308041 w 1899073"/>
              <a:gd name="connsiteY16" fmla="*/ 775533 h 1899073"/>
              <a:gd name="connsiteX17" fmla="*/ 94825 w 1899073"/>
              <a:gd name="connsiteY17" fmla="*/ 575112 h 1899073"/>
              <a:gd name="connsiteX18" fmla="*/ 197920 w 1899073"/>
              <a:gd name="connsiteY18" fmla="*/ 396547 h 1899073"/>
              <a:gd name="connsiteX19" fmla="*/ 478097 w 1899073"/>
              <a:gd name="connsiteY19" fmla="*/ 480987 h 1899073"/>
              <a:gd name="connsiteX20" fmla="*/ 779480 w 1899073"/>
              <a:gd name="connsiteY20" fmla="*/ 306983 h 1899073"/>
              <a:gd name="connsiteX21" fmla="*/ 846442 w 1899073"/>
              <a:gd name="connsiteY21" fmla="*/ 22122 h 1899073"/>
              <a:gd name="connsiteX22" fmla="*/ 1052631 w 1899073"/>
              <a:gd name="connsiteY22" fmla="*/ 22122 h 1899073"/>
              <a:gd name="connsiteX23" fmla="*/ 1119593 w 1899073"/>
              <a:gd name="connsiteY23" fmla="*/ 306983 h 1899073"/>
              <a:gd name="connsiteX24" fmla="*/ 1420976 w 1899073"/>
              <a:gd name="connsiteY24" fmla="*/ 480987 h 1899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99073" h="1899073">
                <a:moveTo>
                  <a:pt x="1420976" y="480987"/>
                </a:moveTo>
                <a:lnTo>
                  <a:pt x="1701153" y="396547"/>
                </a:lnTo>
                <a:lnTo>
                  <a:pt x="1804248" y="575112"/>
                </a:lnTo>
                <a:lnTo>
                  <a:pt x="1591032" y="775533"/>
                </a:lnTo>
                <a:cubicBezTo>
                  <a:pt x="1621939" y="889477"/>
                  <a:pt x="1621939" y="1009597"/>
                  <a:pt x="1591032" y="1123540"/>
                </a:cubicBezTo>
                <a:lnTo>
                  <a:pt x="1804248" y="1323961"/>
                </a:lnTo>
                <a:lnTo>
                  <a:pt x="1701153" y="1502526"/>
                </a:lnTo>
                <a:lnTo>
                  <a:pt x="1420976" y="1418086"/>
                </a:lnTo>
                <a:cubicBezTo>
                  <a:pt x="1337751" y="1501824"/>
                  <a:pt x="1233724" y="1561884"/>
                  <a:pt x="1119593" y="1592090"/>
                </a:cubicBezTo>
                <a:lnTo>
                  <a:pt x="1052631" y="1876951"/>
                </a:lnTo>
                <a:lnTo>
                  <a:pt x="846442" y="1876951"/>
                </a:lnTo>
                <a:lnTo>
                  <a:pt x="779480" y="1592090"/>
                </a:lnTo>
                <a:cubicBezTo>
                  <a:pt x="665348" y="1561884"/>
                  <a:pt x="561322" y="1501824"/>
                  <a:pt x="478097" y="1418086"/>
                </a:cubicBezTo>
                <a:lnTo>
                  <a:pt x="197920" y="1502526"/>
                </a:lnTo>
                <a:lnTo>
                  <a:pt x="94825" y="1323961"/>
                </a:lnTo>
                <a:lnTo>
                  <a:pt x="308041" y="1123540"/>
                </a:lnTo>
                <a:cubicBezTo>
                  <a:pt x="277134" y="1009596"/>
                  <a:pt x="277134" y="889476"/>
                  <a:pt x="308041" y="775533"/>
                </a:cubicBezTo>
                <a:lnTo>
                  <a:pt x="94825" y="575112"/>
                </a:lnTo>
                <a:lnTo>
                  <a:pt x="197920" y="396547"/>
                </a:lnTo>
                <a:lnTo>
                  <a:pt x="478097" y="480987"/>
                </a:lnTo>
                <a:cubicBezTo>
                  <a:pt x="561322" y="397249"/>
                  <a:pt x="665349" y="337189"/>
                  <a:pt x="779480" y="306983"/>
                </a:cubicBezTo>
                <a:lnTo>
                  <a:pt x="846442" y="22122"/>
                </a:lnTo>
                <a:lnTo>
                  <a:pt x="1052631" y="22122"/>
                </a:lnTo>
                <a:lnTo>
                  <a:pt x="1119593" y="306983"/>
                </a:lnTo>
                <a:cubicBezTo>
                  <a:pt x="1233725" y="337189"/>
                  <a:pt x="1337751" y="397249"/>
                  <a:pt x="1420976" y="480987"/>
                </a:cubicBezTo>
                <a:close/>
              </a:path>
            </a:pathLst>
          </a:custGeom>
          <a:solidFill>
            <a:srgbClr val="A2D9F7"/>
          </a:solidFill>
          <a:ln>
            <a:solidFill>
              <a:srgbClr val="A2D9F7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92067" tIns="494957" rIns="492067" bIns="494957" numCol="1" spcCol="1270" anchor="ctr" anchorCtr="0">
            <a:noAutofit/>
          </a:bodyPr>
          <a:lstStyle/>
          <a:p>
            <a:pPr algn="ctr"/>
            <a:r>
              <a:rPr lang="es-ES" sz="1100" b="1" dirty="0">
                <a:solidFill>
                  <a:schemeClr val="tx1"/>
                </a:solidFill>
              </a:rPr>
              <a:t>Obtención</a:t>
            </a:r>
            <a:r>
              <a:rPr lang="es-ES" sz="1100" dirty="0">
                <a:solidFill>
                  <a:schemeClr val="tx1"/>
                </a:solidFill>
              </a:rPr>
              <a:t> de </a:t>
            </a:r>
            <a:r>
              <a:rPr lang="es-ES" sz="1100" b="1" dirty="0">
                <a:solidFill>
                  <a:schemeClr val="tx1"/>
                </a:solidFill>
              </a:rPr>
              <a:t>datos</a:t>
            </a:r>
            <a:r>
              <a:rPr lang="es-ES" sz="1100" dirty="0">
                <a:solidFill>
                  <a:schemeClr val="tx1"/>
                </a:solidFill>
              </a:rPr>
              <a:t> estadísticos a partir del cuadro de mando</a:t>
            </a:r>
          </a:p>
        </p:txBody>
      </p:sp>
      <p:sp>
        <p:nvSpPr>
          <p:cNvPr id="21" name="Flecha: circular 20">
            <a:extLst>
              <a:ext uri="{FF2B5EF4-FFF2-40B4-BE49-F238E27FC236}">
                <a16:creationId xmlns:a16="http://schemas.microsoft.com/office/drawing/2014/main" id="{1DEC1687-5633-F1AD-B71D-D3753C8B0426}"/>
              </a:ext>
            </a:extLst>
          </p:cNvPr>
          <p:cNvSpPr/>
          <p:nvPr/>
        </p:nvSpPr>
        <p:spPr>
          <a:xfrm>
            <a:off x="4108269" y="2310036"/>
            <a:ext cx="3342368" cy="3342368"/>
          </a:xfrm>
          <a:prstGeom prst="circularArrow">
            <a:avLst>
              <a:gd name="adj1" fmla="val 4687"/>
              <a:gd name="adj2" fmla="val 299029"/>
              <a:gd name="adj3" fmla="val 2527966"/>
              <a:gd name="adj4" fmla="val 15836087"/>
              <a:gd name="adj5" fmla="val 5469"/>
            </a:avLst>
          </a:prstGeom>
          <a:solidFill>
            <a:srgbClr val="00A9E0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ES"/>
          </a:p>
        </p:txBody>
      </p:sp>
      <p:sp>
        <p:nvSpPr>
          <p:cNvPr id="6" name="Forma libre: forma 5">
            <a:extLst>
              <a:ext uri="{FF2B5EF4-FFF2-40B4-BE49-F238E27FC236}">
                <a16:creationId xmlns:a16="http://schemas.microsoft.com/office/drawing/2014/main" id="{89984295-69A8-5A1E-062E-4DD645A15FFC}"/>
              </a:ext>
            </a:extLst>
          </p:cNvPr>
          <p:cNvSpPr/>
          <p:nvPr/>
        </p:nvSpPr>
        <p:spPr>
          <a:xfrm>
            <a:off x="8019220" y="3155585"/>
            <a:ext cx="2353876" cy="1378848"/>
          </a:xfrm>
          <a:custGeom>
            <a:avLst/>
            <a:gdLst>
              <a:gd name="connsiteX0" fmla="*/ 0 w 1089152"/>
              <a:gd name="connsiteY0" fmla="*/ 181529 h 1089152"/>
              <a:gd name="connsiteX1" fmla="*/ 181529 w 1089152"/>
              <a:gd name="connsiteY1" fmla="*/ 0 h 1089152"/>
              <a:gd name="connsiteX2" fmla="*/ 907623 w 1089152"/>
              <a:gd name="connsiteY2" fmla="*/ 0 h 1089152"/>
              <a:gd name="connsiteX3" fmla="*/ 1089152 w 1089152"/>
              <a:gd name="connsiteY3" fmla="*/ 181529 h 1089152"/>
              <a:gd name="connsiteX4" fmla="*/ 1089152 w 1089152"/>
              <a:gd name="connsiteY4" fmla="*/ 907623 h 1089152"/>
              <a:gd name="connsiteX5" fmla="*/ 907623 w 1089152"/>
              <a:gd name="connsiteY5" fmla="*/ 1089152 h 1089152"/>
              <a:gd name="connsiteX6" fmla="*/ 181529 w 1089152"/>
              <a:gd name="connsiteY6" fmla="*/ 1089152 h 1089152"/>
              <a:gd name="connsiteX7" fmla="*/ 0 w 1089152"/>
              <a:gd name="connsiteY7" fmla="*/ 907623 h 1089152"/>
              <a:gd name="connsiteX8" fmla="*/ 0 w 1089152"/>
              <a:gd name="connsiteY8" fmla="*/ 181529 h 108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9152" h="1089152">
                <a:moveTo>
                  <a:pt x="0" y="181529"/>
                </a:moveTo>
                <a:cubicBezTo>
                  <a:pt x="0" y="81273"/>
                  <a:pt x="81273" y="0"/>
                  <a:pt x="181529" y="0"/>
                </a:cubicBezTo>
                <a:lnTo>
                  <a:pt x="907623" y="0"/>
                </a:lnTo>
                <a:cubicBezTo>
                  <a:pt x="1007879" y="0"/>
                  <a:pt x="1089152" y="81273"/>
                  <a:pt x="1089152" y="181529"/>
                </a:cubicBezTo>
                <a:lnTo>
                  <a:pt x="1089152" y="907623"/>
                </a:lnTo>
                <a:cubicBezTo>
                  <a:pt x="1089152" y="1007879"/>
                  <a:pt x="1007879" y="1089152"/>
                  <a:pt x="907623" y="1089152"/>
                </a:cubicBezTo>
                <a:lnTo>
                  <a:pt x="181529" y="1089152"/>
                </a:lnTo>
                <a:cubicBezTo>
                  <a:pt x="81273" y="1089152"/>
                  <a:pt x="0" y="1007879"/>
                  <a:pt x="0" y="907623"/>
                </a:cubicBezTo>
                <a:lnTo>
                  <a:pt x="0" y="181529"/>
                </a:lnTo>
                <a:close/>
              </a:path>
            </a:pathLst>
          </a:custGeom>
          <a:solidFill>
            <a:srgbClr val="A2D9F7"/>
          </a:solidFill>
          <a:ln>
            <a:solidFill>
              <a:srgbClr val="A2D9F7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28" tIns="88728" rIns="88728" bIns="88728" numCol="1" spcCol="1270" anchor="ctr" anchorCtr="0">
            <a:noAutofit/>
          </a:bodyPr>
          <a:lstStyle/>
          <a:p>
            <a:pPr algn="ctr"/>
            <a:r>
              <a:rPr lang="es-ES" sz="1400" b="1" dirty="0">
                <a:solidFill>
                  <a:schemeClr val="tx1"/>
                </a:solidFill>
              </a:rPr>
              <a:t>Finalidad:</a:t>
            </a:r>
            <a:r>
              <a:rPr lang="es-ES" sz="1100" dirty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s-ES" sz="1400" dirty="0">
                <a:solidFill>
                  <a:schemeClr val="tx1"/>
                </a:solidFill>
              </a:rPr>
              <a:t>elección del riesgo de forma objetiva y orientación del control permanente posterior</a:t>
            </a:r>
          </a:p>
        </p:txBody>
      </p:sp>
      <p:sp>
        <p:nvSpPr>
          <p:cNvPr id="7" name="Forma libre: forma 6">
            <a:extLst>
              <a:ext uri="{FF2B5EF4-FFF2-40B4-BE49-F238E27FC236}">
                <a16:creationId xmlns:a16="http://schemas.microsoft.com/office/drawing/2014/main" id="{88EE8DAC-0A99-AC6D-B428-9C0BFBD8C916}"/>
              </a:ext>
            </a:extLst>
          </p:cNvPr>
          <p:cNvSpPr/>
          <p:nvPr/>
        </p:nvSpPr>
        <p:spPr>
          <a:xfrm>
            <a:off x="8254287" y="1478623"/>
            <a:ext cx="1883741" cy="1135394"/>
          </a:xfrm>
          <a:custGeom>
            <a:avLst/>
            <a:gdLst>
              <a:gd name="connsiteX0" fmla="*/ 0 w 1089152"/>
              <a:gd name="connsiteY0" fmla="*/ 181529 h 1089152"/>
              <a:gd name="connsiteX1" fmla="*/ 181529 w 1089152"/>
              <a:gd name="connsiteY1" fmla="*/ 0 h 1089152"/>
              <a:gd name="connsiteX2" fmla="*/ 907623 w 1089152"/>
              <a:gd name="connsiteY2" fmla="*/ 0 h 1089152"/>
              <a:gd name="connsiteX3" fmla="*/ 1089152 w 1089152"/>
              <a:gd name="connsiteY3" fmla="*/ 181529 h 1089152"/>
              <a:gd name="connsiteX4" fmla="*/ 1089152 w 1089152"/>
              <a:gd name="connsiteY4" fmla="*/ 907623 h 1089152"/>
              <a:gd name="connsiteX5" fmla="*/ 907623 w 1089152"/>
              <a:gd name="connsiteY5" fmla="*/ 1089152 h 1089152"/>
              <a:gd name="connsiteX6" fmla="*/ 181529 w 1089152"/>
              <a:gd name="connsiteY6" fmla="*/ 1089152 h 1089152"/>
              <a:gd name="connsiteX7" fmla="*/ 0 w 1089152"/>
              <a:gd name="connsiteY7" fmla="*/ 907623 h 1089152"/>
              <a:gd name="connsiteX8" fmla="*/ 0 w 1089152"/>
              <a:gd name="connsiteY8" fmla="*/ 181529 h 108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9152" h="1089152">
                <a:moveTo>
                  <a:pt x="0" y="181529"/>
                </a:moveTo>
                <a:cubicBezTo>
                  <a:pt x="0" y="81273"/>
                  <a:pt x="81273" y="0"/>
                  <a:pt x="181529" y="0"/>
                </a:cubicBezTo>
                <a:lnTo>
                  <a:pt x="907623" y="0"/>
                </a:lnTo>
                <a:cubicBezTo>
                  <a:pt x="1007879" y="0"/>
                  <a:pt x="1089152" y="81273"/>
                  <a:pt x="1089152" y="181529"/>
                </a:cubicBezTo>
                <a:lnTo>
                  <a:pt x="1089152" y="907623"/>
                </a:lnTo>
                <a:cubicBezTo>
                  <a:pt x="1089152" y="1007879"/>
                  <a:pt x="1007879" y="1089152"/>
                  <a:pt x="907623" y="1089152"/>
                </a:cubicBezTo>
                <a:lnTo>
                  <a:pt x="181529" y="1089152"/>
                </a:lnTo>
                <a:cubicBezTo>
                  <a:pt x="81273" y="1089152"/>
                  <a:pt x="0" y="1007879"/>
                  <a:pt x="0" y="907623"/>
                </a:cubicBezTo>
                <a:lnTo>
                  <a:pt x="0" y="181529"/>
                </a:lnTo>
                <a:close/>
              </a:path>
            </a:pathLst>
          </a:custGeom>
          <a:solidFill>
            <a:srgbClr val="A2D9F7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28" tIns="88728" rIns="88728" bIns="88728" numCol="1" spcCol="1270" anchor="ctr" anchorCtr="0">
            <a:noAutofit/>
          </a:bodyPr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Plan de actuación de control financiero</a:t>
            </a:r>
            <a:endParaRPr lang="es-ES" sz="1300" i="1" dirty="0">
              <a:solidFill>
                <a:schemeClr val="tx1"/>
              </a:solidFill>
            </a:endParaRPr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596FCFC1-3D65-6C86-00AB-1725CF1B5659}"/>
              </a:ext>
            </a:extLst>
          </p:cNvPr>
          <p:cNvSpPr/>
          <p:nvPr/>
        </p:nvSpPr>
        <p:spPr>
          <a:xfrm>
            <a:off x="8254287" y="5087548"/>
            <a:ext cx="1883741" cy="1135394"/>
          </a:xfrm>
          <a:custGeom>
            <a:avLst/>
            <a:gdLst>
              <a:gd name="connsiteX0" fmla="*/ 0 w 1089152"/>
              <a:gd name="connsiteY0" fmla="*/ 181529 h 1089152"/>
              <a:gd name="connsiteX1" fmla="*/ 181529 w 1089152"/>
              <a:gd name="connsiteY1" fmla="*/ 0 h 1089152"/>
              <a:gd name="connsiteX2" fmla="*/ 907623 w 1089152"/>
              <a:gd name="connsiteY2" fmla="*/ 0 h 1089152"/>
              <a:gd name="connsiteX3" fmla="*/ 1089152 w 1089152"/>
              <a:gd name="connsiteY3" fmla="*/ 181529 h 1089152"/>
              <a:gd name="connsiteX4" fmla="*/ 1089152 w 1089152"/>
              <a:gd name="connsiteY4" fmla="*/ 907623 h 1089152"/>
              <a:gd name="connsiteX5" fmla="*/ 907623 w 1089152"/>
              <a:gd name="connsiteY5" fmla="*/ 1089152 h 1089152"/>
              <a:gd name="connsiteX6" fmla="*/ 181529 w 1089152"/>
              <a:gd name="connsiteY6" fmla="*/ 1089152 h 1089152"/>
              <a:gd name="connsiteX7" fmla="*/ 0 w 1089152"/>
              <a:gd name="connsiteY7" fmla="*/ 907623 h 1089152"/>
              <a:gd name="connsiteX8" fmla="*/ 0 w 1089152"/>
              <a:gd name="connsiteY8" fmla="*/ 181529 h 108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9152" h="1089152">
                <a:moveTo>
                  <a:pt x="0" y="181529"/>
                </a:moveTo>
                <a:cubicBezTo>
                  <a:pt x="0" y="81273"/>
                  <a:pt x="81273" y="0"/>
                  <a:pt x="181529" y="0"/>
                </a:cubicBezTo>
                <a:lnTo>
                  <a:pt x="907623" y="0"/>
                </a:lnTo>
                <a:cubicBezTo>
                  <a:pt x="1007879" y="0"/>
                  <a:pt x="1089152" y="81273"/>
                  <a:pt x="1089152" y="181529"/>
                </a:cubicBezTo>
                <a:lnTo>
                  <a:pt x="1089152" y="907623"/>
                </a:lnTo>
                <a:cubicBezTo>
                  <a:pt x="1089152" y="1007879"/>
                  <a:pt x="1007879" y="1089152"/>
                  <a:pt x="907623" y="1089152"/>
                </a:cubicBezTo>
                <a:lnTo>
                  <a:pt x="181529" y="1089152"/>
                </a:lnTo>
                <a:cubicBezTo>
                  <a:pt x="81273" y="1089152"/>
                  <a:pt x="0" y="1007879"/>
                  <a:pt x="0" y="907623"/>
                </a:cubicBezTo>
                <a:lnTo>
                  <a:pt x="0" y="181529"/>
                </a:lnTo>
                <a:close/>
              </a:path>
            </a:pathLst>
          </a:custGeom>
          <a:solidFill>
            <a:srgbClr val="A2D9F7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28" tIns="88728" rIns="88728" bIns="88728" numCol="1" spcCol="1270" anchor="ctr" anchorCtr="0">
            <a:noAutofit/>
          </a:bodyPr>
          <a:lstStyle/>
          <a:p>
            <a:pPr algn="ctr"/>
            <a:r>
              <a:rPr lang="es-ES" sz="1400" dirty="0">
                <a:solidFill>
                  <a:schemeClr val="tx1"/>
                </a:solidFill>
              </a:rPr>
              <a:t>Informe resumen</a:t>
            </a:r>
            <a:endParaRPr lang="es-ES" sz="1300" i="1" dirty="0">
              <a:solidFill>
                <a:schemeClr val="tx1"/>
              </a:solidFill>
            </a:endParaRPr>
          </a:p>
        </p:txBody>
      </p: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146EADC3-1B7D-C265-F6A1-28B877B2784F}"/>
              </a:ext>
            </a:extLst>
          </p:cNvPr>
          <p:cNvCxnSpPr>
            <a:cxnSpLocks/>
          </p:cNvCxnSpPr>
          <p:nvPr/>
        </p:nvCxnSpPr>
        <p:spPr>
          <a:xfrm flipV="1">
            <a:off x="9196157" y="2637081"/>
            <a:ext cx="0" cy="490061"/>
          </a:xfrm>
          <a:prstGeom prst="straightConnector1">
            <a:avLst/>
          </a:prstGeom>
          <a:ln w="19050">
            <a:solidFill>
              <a:srgbClr val="00A9E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FEE16C10-2BDA-44A9-D5B3-5FBFBE943E8C}"/>
              </a:ext>
            </a:extLst>
          </p:cNvPr>
          <p:cNvCxnSpPr>
            <a:cxnSpLocks/>
          </p:cNvCxnSpPr>
          <p:nvPr/>
        </p:nvCxnSpPr>
        <p:spPr>
          <a:xfrm>
            <a:off x="9196157" y="4569044"/>
            <a:ext cx="0" cy="483893"/>
          </a:xfrm>
          <a:prstGeom prst="straightConnector1">
            <a:avLst/>
          </a:prstGeom>
          <a:ln w="19050">
            <a:solidFill>
              <a:srgbClr val="00A9E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o 4">
            <a:extLst>
              <a:ext uri="{FF2B5EF4-FFF2-40B4-BE49-F238E27FC236}">
                <a16:creationId xmlns:a16="http://schemas.microsoft.com/office/drawing/2014/main" id="{E88993AF-1E44-9E08-5EEF-A7B3DBED9FF3}"/>
              </a:ext>
            </a:extLst>
          </p:cNvPr>
          <p:cNvGrpSpPr/>
          <p:nvPr/>
        </p:nvGrpSpPr>
        <p:grpSpPr>
          <a:xfrm>
            <a:off x="0" y="-132988"/>
            <a:ext cx="1282111" cy="6681425"/>
            <a:chOff x="0" y="-132988"/>
            <a:chExt cx="1282111" cy="6681425"/>
          </a:xfrm>
        </p:grpSpPr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855E7534-F7DB-709B-DA73-EDB1348ED2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>
            <a:xfrm rot="16200000">
              <a:off x="-641056" y="508068"/>
              <a:ext cx="2564223" cy="1282111"/>
            </a:xfrm>
            <a:prstGeom prst="rect">
              <a:avLst/>
            </a:prstGeom>
          </p:spPr>
        </p:pic>
        <p:pic>
          <p:nvPicPr>
            <p:cNvPr id="14" name="Imagen 13" descr="Icono&#10;&#10;Descripción generada automáticamente">
              <a:extLst>
                <a:ext uri="{FF2B5EF4-FFF2-40B4-BE49-F238E27FC236}">
                  <a16:creationId xmlns:a16="http://schemas.microsoft.com/office/drawing/2014/main" id="{F5C4BEF4-8D55-88A7-34CB-CE56AC2CC6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021058" y="4548187"/>
              <a:ext cx="33242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312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 animBg="1"/>
      <p:bldP spid="21" grpId="0" animBg="1"/>
      <p:bldP spid="6" grpId="0" animBg="1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ol 7">
            <a:extLst>
              <a:ext uri="{FF2B5EF4-FFF2-40B4-BE49-F238E27FC236}">
                <a16:creationId xmlns:a16="http://schemas.microsoft.com/office/drawing/2014/main" id="{CC352E41-F166-4980-8119-31AE33A9B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9999" y="-3"/>
            <a:ext cx="10461217" cy="128207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S" sz="3000" b="1" dirty="0">
                <a:solidFill>
                  <a:srgbClr val="00A9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Demostración</a:t>
            </a:r>
            <a:r>
              <a:rPr lang="es-ES" sz="3000" b="1" dirty="0">
                <a:latin typeface="Arial" panose="020B0604020202020204" pitchFamily="34" charset="0"/>
                <a:cs typeface="Arial" panose="020B0604020202020204" pitchFamily="34" charset="0"/>
              </a:rPr>
              <a:t> práctica (Cuadro de mandos)</a:t>
            </a:r>
            <a:endParaRPr lang="es-ES" sz="30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Forma libre: forma 23">
            <a:extLst>
              <a:ext uri="{FF2B5EF4-FFF2-40B4-BE49-F238E27FC236}">
                <a16:creationId xmlns:a16="http://schemas.microsoft.com/office/drawing/2014/main" id="{2531E083-DC51-03FB-896B-D6B4F0A32333}"/>
              </a:ext>
            </a:extLst>
          </p:cNvPr>
          <p:cNvSpPr/>
          <p:nvPr/>
        </p:nvSpPr>
        <p:spPr>
          <a:xfrm>
            <a:off x="9277476" y="1865992"/>
            <a:ext cx="140614" cy="1219200"/>
          </a:xfrm>
          <a:custGeom>
            <a:avLst/>
            <a:gdLst>
              <a:gd name="connsiteX0" fmla="*/ 0 w 140614"/>
              <a:gd name="connsiteY0" fmla="*/ 0 h 1219200"/>
              <a:gd name="connsiteX1" fmla="*/ 140614 w 140614"/>
              <a:gd name="connsiteY1" fmla="*/ 0 h 1219200"/>
              <a:gd name="connsiteX2" fmla="*/ 140614 w 140614"/>
              <a:gd name="connsiteY2" fmla="*/ 1219200 h 1219200"/>
              <a:gd name="connsiteX3" fmla="*/ 0 w 140614"/>
              <a:gd name="connsiteY3" fmla="*/ 1219200 h 1219200"/>
              <a:gd name="connsiteX4" fmla="*/ 0 w 140614"/>
              <a:gd name="connsiteY4" fmla="*/ 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614" h="1219200">
                <a:moveTo>
                  <a:pt x="0" y="0"/>
                </a:moveTo>
                <a:lnTo>
                  <a:pt x="140614" y="0"/>
                </a:lnTo>
                <a:lnTo>
                  <a:pt x="140614" y="1219200"/>
                </a:lnTo>
                <a:lnTo>
                  <a:pt x="0" y="12192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050" tIns="0" rIns="19050" bIns="0" numCol="1" spcCol="1270" anchor="ctr" anchorCtr="0">
            <a:noAutofit/>
          </a:bodyPr>
          <a:lstStyle/>
          <a:p>
            <a:pPr marL="0" lvl="0" indent="0" algn="l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500" kern="1200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0C62DB47-E6E2-CEBC-919A-5246CF5500E9}"/>
              </a:ext>
            </a:extLst>
          </p:cNvPr>
          <p:cNvGrpSpPr/>
          <p:nvPr/>
        </p:nvGrpSpPr>
        <p:grpSpPr>
          <a:xfrm>
            <a:off x="0" y="-132988"/>
            <a:ext cx="1282111" cy="6681425"/>
            <a:chOff x="0" y="-132988"/>
            <a:chExt cx="1282111" cy="6681425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F16953A9-8795-F6DC-1A04-F30BE6FF15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>
            <a:xfrm rot="16200000">
              <a:off x="-641056" y="508068"/>
              <a:ext cx="2564223" cy="1282111"/>
            </a:xfrm>
            <a:prstGeom prst="rect">
              <a:avLst/>
            </a:prstGeom>
          </p:spPr>
        </p:pic>
        <p:pic>
          <p:nvPicPr>
            <p:cNvPr id="7" name="Imagen 6" descr="Icono&#10;&#10;Descripción generada automáticamente">
              <a:extLst>
                <a:ext uri="{FF2B5EF4-FFF2-40B4-BE49-F238E27FC236}">
                  <a16:creationId xmlns:a16="http://schemas.microsoft.com/office/drawing/2014/main" id="{74C92011-29B2-58C3-3C89-4D7037BD8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021058" y="4548187"/>
              <a:ext cx="3324225" cy="676275"/>
            </a:xfrm>
            <a:prstGeom prst="rect">
              <a:avLst/>
            </a:prstGeom>
          </p:spPr>
        </p:pic>
      </p:grpSp>
      <p:pic>
        <p:nvPicPr>
          <p:cNvPr id="2" name="video cuadro de mandos I">
            <a:hlinkClick r:id="" action="ppaction://media"/>
            <a:extLst>
              <a:ext uri="{FF2B5EF4-FFF2-40B4-BE49-F238E27FC236}">
                <a16:creationId xmlns:a16="http://schemas.microsoft.com/office/drawing/2014/main" id="{24C35020-8C90-01F7-3E9C-F8A52FABCA2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fade in="1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40054" y="1010512"/>
            <a:ext cx="10164019" cy="566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61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ol 7">
            <a:extLst>
              <a:ext uri="{FF2B5EF4-FFF2-40B4-BE49-F238E27FC236}">
                <a16:creationId xmlns:a16="http://schemas.microsoft.com/office/drawing/2014/main" id="{CC352E41-F166-4980-8119-31AE33A9B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708" y="195881"/>
            <a:ext cx="10069574" cy="70937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S" sz="3000" b="1" dirty="0">
                <a:solidFill>
                  <a:srgbClr val="00A9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Conclusiones</a:t>
            </a:r>
          </a:p>
        </p:txBody>
      </p:sp>
      <p:sp>
        <p:nvSpPr>
          <p:cNvPr id="33" name="Forma libre: forma 32">
            <a:extLst>
              <a:ext uri="{FF2B5EF4-FFF2-40B4-BE49-F238E27FC236}">
                <a16:creationId xmlns:a16="http://schemas.microsoft.com/office/drawing/2014/main" id="{71A0992C-8E23-6604-4C3D-C462246ACF84}"/>
              </a:ext>
            </a:extLst>
          </p:cNvPr>
          <p:cNvSpPr/>
          <p:nvPr/>
        </p:nvSpPr>
        <p:spPr>
          <a:xfrm>
            <a:off x="2667710" y="4350430"/>
            <a:ext cx="2300971" cy="1975452"/>
          </a:xfrm>
          <a:custGeom>
            <a:avLst/>
            <a:gdLst>
              <a:gd name="connsiteX0" fmla="*/ 0 w 2300971"/>
              <a:gd name="connsiteY0" fmla="*/ 987726 h 1975452"/>
              <a:gd name="connsiteX1" fmla="*/ 493863 w 2300971"/>
              <a:gd name="connsiteY1" fmla="*/ 0 h 1975452"/>
              <a:gd name="connsiteX2" fmla="*/ 1807108 w 2300971"/>
              <a:gd name="connsiteY2" fmla="*/ 0 h 1975452"/>
              <a:gd name="connsiteX3" fmla="*/ 2300971 w 2300971"/>
              <a:gd name="connsiteY3" fmla="*/ 987726 h 1975452"/>
              <a:gd name="connsiteX4" fmla="*/ 1807108 w 2300971"/>
              <a:gd name="connsiteY4" fmla="*/ 1975452 h 1975452"/>
              <a:gd name="connsiteX5" fmla="*/ 493863 w 2300971"/>
              <a:gd name="connsiteY5" fmla="*/ 1975452 h 1975452"/>
              <a:gd name="connsiteX6" fmla="*/ 0 w 2300971"/>
              <a:gd name="connsiteY6" fmla="*/ 987726 h 1975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00971" h="1975452">
                <a:moveTo>
                  <a:pt x="0" y="987726"/>
                </a:moveTo>
                <a:lnTo>
                  <a:pt x="493863" y="0"/>
                </a:lnTo>
                <a:lnTo>
                  <a:pt x="1807108" y="0"/>
                </a:lnTo>
                <a:lnTo>
                  <a:pt x="2300971" y="987726"/>
                </a:lnTo>
                <a:lnTo>
                  <a:pt x="1807108" y="1975452"/>
                </a:lnTo>
                <a:lnTo>
                  <a:pt x="493863" y="1975452"/>
                </a:lnTo>
                <a:lnTo>
                  <a:pt x="0" y="987726"/>
                </a:lnTo>
                <a:close/>
              </a:path>
            </a:pathLst>
          </a:custGeom>
          <a:solidFill>
            <a:srgbClr val="245A8C"/>
          </a:solidFill>
          <a:ln>
            <a:solidFill>
              <a:srgbClr val="245A8C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6369" tIns="319923" rIns="356369" bIns="319923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300" kern="1200" dirty="0"/>
              <a:t>Las observaciones </a:t>
            </a:r>
            <a:r>
              <a:rPr lang="es-ES" sz="1300" kern="1200" dirty="0">
                <a:solidFill>
                  <a:srgbClr val="A2D9F7"/>
                </a:solidFill>
              </a:rPr>
              <a:t>posibilitan el nivel de control </a:t>
            </a:r>
            <a:r>
              <a:rPr lang="es-ES" sz="1300" kern="1200" dirty="0"/>
              <a:t>en cada ente a partir de una priorización del riesgo y su categorización</a:t>
            </a:r>
          </a:p>
        </p:txBody>
      </p:sp>
      <p:sp>
        <p:nvSpPr>
          <p:cNvPr id="37" name="Forma libre: forma 36">
            <a:extLst>
              <a:ext uri="{FF2B5EF4-FFF2-40B4-BE49-F238E27FC236}">
                <a16:creationId xmlns:a16="http://schemas.microsoft.com/office/drawing/2014/main" id="{BD9A2D3B-7507-AAB1-4CE8-71F03652ADC0}"/>
              </a:ext>
            </a:extLst>
          </p:cNvPr>
          <p:cNvSpPr/>
          <p:nvPr/>
        </p:nvSpPr>
        <p:spPr>
          <a:xfrm>
            <a:off x="4647814" y="3252022"/>
            <a:ext cx="2300971" cy="1975452"/>
          </a:xfrm>
          <a:custGeom>
            <a:avLst/>
            <a:gdLst>
              <a:gd name="connsiteX0" fmla="*/ 0 w 2300971"/>
              <a:gd name="connsiteY0" fmla="*/ 987726 h 1975452"/>
              <a:gd name="connsiteX1" fmla="*/ 493863 w 2300971"/>
              <a:gd name="connsiteY1" fmla="*/ 0 h 1975452"/>
              <a:gd name="connsiteX2" fmla="*/ 1807108 w 2300971"/>
              <a:gd name="connsiteY2" fmla="*/ 0 h 1975452"/>
              <a:gd name="connsiteX3" fmla="*/ 2300971 w 2300971"/>
              <a:gd name="connsiteY3" fmla="*/ 987726 h 1975452"/>
              <a:gd name="connsiteX4" fmla="*/ 1807108 w 2300971"/>
              <a:gd name="connsiteY4" fmla="*/ 1975452 h 1975452"/>
              <a:gd name="connsiteX5" fmla="*/ 493863 w 2300971"/>
              <a:gd name="connsiteY5" fmla="*/ 1975452 h 1975452"/>
              <a:gd name="connsiteX6" fmla="*/ 0 w 2300971"/>
              <a:gd name="connsiteY6" fmla="*/ 987726 h 1975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00971" h="1975452">
                <a:moveTo>
                  <a:pt x="0" y="987726"/>
                </a:moveTo>
                <a:lnTo>
                  <a:pt x="493863" y="0"/>
                </a:lnTo>
                <a:lnTo>
                  <a:pt x="1807108" y="0"/>
                </a:lnTo>
                <a:lnTo>
                  <a:pt x="2300971" y="987726"/>
                </a:lnTo>
                <a:lnTo>
                  <a:pt x="1807108" y="1975452"/>
                </a:lnTo>
                <a:lnTo>
                  <a:pt x="493863" y="1975452"/>
                </a:lnTo>
                <a:lnTo>
                  <a:pt x="0" y="987726"/>
                </a:lnTo>
                <a:close/>
              </a:path>
            </a:pathLst>
          </a:custGeom>
          <a:solidFill>
            <a:srgbClr val="245A8C"/>
          </a:solidFill>
          <a:ln>
            <a:solidFill>
              <a:srgbClr val="245A8C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6369" tIns="319923" rIns="356369" bIns="319923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300" kern="1200" dirty="0"/>
              <a:t>Permite un </a:t>
            </a:r>
            <a:r>
              <a:rPr lang="es-ES" sz="1300" kern="1200" dirty="0">
                <a:solidFill>
                  <a:srgbClr val="A2D9F7"/>
                </a:solidFill>
              </a:rPr>
              <a:t>análisis más exhaustivo </a:t>
            </a:r>
            <a:r>
              <a:rPr lang="es-ES" sz="1300" kern="1200" dirty="0"/>
              <a:t>del expediente</a:t>
            </a:r>
          </a:p>
        </p:txBody>
      </p:sp>
      <p:sp>
        <p:nvSpPr>
          <p:cNvPr id="39" name="Hexágono 38">
            <a:extLst>
              <a:ext uri="{FF2B5EF4-FFF2-40B4-BE49-F238E27FC236}">
                <a16:creationId xmlns:a16="http://schemas.microsoft.com/office/drawing/2014/main" id="{1E775B01-1728-3F51-7765-FE6EFA72D5DD}"/>
              </a:ext>
            </a:extLst>
          </p:cNvPr>
          <p:cNvSpPr/>
          <p:nvPr/>
        </p:nvSpPr>
        <p:spPr>
          <a:xfrm>
            <a:off x="6626699" y="4346224"/>
            <a:ext cx="2300971" cy="1975452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A2D9F7">
              <a:alpha val="90000"/>
            </a:srgbClr>
          </a:solidFill>
          <a:ln>
            <a:solidFill>
              <a:srgbClr val="A2D9F7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41" name="Forma libre: forma 40">
            <a:extLst>
              <a:ext uri="{FF2B5EF4-FFF2-40B4-BE49-F238E27FC236}">
                <a16:creationId xmlns:a16="http://schemas.microsoft.com/office/drawing/2014/main" id="{EEE85582-B1E8-2679-A3CE-F108A7A94ACB}"/>
              </a:ext>
            </a:extLst>
          </p:cNvPr>
          <p:cNvSpPr/>
          <p:nvPr/>
        </p:nvSpPr>
        <p:spPr>
          <a:xfrm>
            <a:off x="2667710" y="2166233"/>
            <a:ext cx="2300971" cy="1975452"/>
          </a:xfrm>
          <a:custGeom>
            <a:avLst/>
            <a:gdLst>
              <a:gd name="connsiteX0" fmla="*/ 0 w 2300971"/>
              <a:gd name="connsiteY0" fmla="*/ 987726 h 1975452"/>
              <a:gd name="connsiteX1" fmla="*/ 493863 w 2300971"/>
              <a:gd name="connsiteY1" fmla="*/ 0 h 1975452"/>
              <a:gd name="connsiteX2" fmla="*/ 1807108 w 2300971"/>
              <a:gd name="connsiteY2" fmla="*/ 0 h 1975452"/>
              <a:gd name="connsiteX3" fmla="*/ 2300971 w 2300971"/>
              <a:gd name="connsiteY3" fmla="*/ 987726 h 1975452"/>
              <a:gd name="connsiteX4" fmla="*/ 1807108 w 2300971"/>
              <a:gd name="connsiteY4" fmla="*/ 1975452 h 1975452"/>
              <a:gd name="connsiteX5" fmla="*/ 493863 w 2300971"/>
              <a:gd name="connsiteY5" fmla="*/ 1975452 h 1975452"/>
              <a:gd name="connsiteX6" fmla="*/ 0 w 2300971"/>
              <a:gd name="connsiteY6" fmla="*/ 987726 h 1975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00971" h="1975452">
                <a:moveTo>
                  <a:pt x="0" y="987726"/>
                </a:moveTo>
                <a:lnTo>
                  <a:pt x="493863" y="0"/>
                </a:lnTo>
                <a:lnTo>
                  <a:pt x="1807108" y="0"/>
                </a:lnTo>
                <a:lnTo>
                  <a:pt x="2300971" y="987726"/>
                </a:lnTo>
                <a:lnTo>
                  <a:pt x="1807108" y="1975452"/>
                </a:lnTo>
                <a:lnTo>
                  <a:pt x="493863" y="1975452"/>
                </a:lnTo>
                <a:lnTo>
                  <a:pt x="0" y="987726"/>
                </a:lnTo>
                <a:close/>
              </a:path>
            </a:pathLst>
          </a:custGeom>
          <a:solidFill>
            <a:srgbClr val="245A8C"/>
          </a:solidFill>
          <a:ln>
            <a:solidFill>
              <a:srgbClr val="245A8C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6369" tIns="319923" rIns="356369" bIns="319923" numCol="1" spcCol="1270" anchor="ctr" anchorCtr="0">
            <a:noAutofit/>
          </a:bodyPr>
          <a:lstStyle/>
          <a:p>
            <a:pPr lvl="0" algn="ctr"/>
            <a:r>
              <a:rPr lang="es-ES" sz="1300" dirty="0">
                <a:solidFill>
                  <a:srgbClr val="A2D9F7"/>
                </a:solidFill>
              </a:rPr>
              <a:t>Automatización</a:t>
            </a:r>
            <a:r>
              <a:rPr lang="es-ES" sz="1300" dirty="0"/>
              <a:t> de FRB </a:t>
            </a:r>
            <a:r>
              <a:rPr lang="es-ES" sz="1300" dirty="0">
                <a:solidFill>
                  <a:srgbClr val="A2D9F7"/>
                </a:solidFill>
              </a:rPr>
              <a:t>y revisión adicional</a:t>
            </a:r>
            <a:r>
              <a:rPr lang="es-ES" sz="1300" dirty="0"/>
              <a:t>. Eficiencia y cualificación del personal del OCIL</a:t>
            </a:r>
          </a:p>
        </p:txBody>
      </p:sp>
      <p:sp>
        <p:nvSpPr>
          <p:cNvPr id="43" name="Hexágono 42">
            <a:extLst>
              <a:ext uri="{FF2B5EF4-FFF2-40B4-BE49-F238E27FC236}">
                <a16:creationId xmlns:a16="http://schemas.microsoft.com/office/drawing/2014/main" id="{5B91A36C-D1B0-5F58-339F-79EE1C6BC6AE}"/>
              </a:ext>
            </a:extLst>
          </p:cNvPr>
          <p:cNvSpPr/>
          <p:nvPr/>
        </p:nvSpPr>
        <p:spPr>
          <a:xfrm>
            <a:off x="4647814" y="1067824"/>
            <a:ext cx="2300971" cy="1975452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A2D9F7">
              <a:alpha val="90000"/>
            </a:srgbClr>
          </a:solidFill>
          <a:ln>
            <a:solidFill>
              <a:srgbClr val="A2D9F7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45" name="Forma libre: forma 44">
            <a:extLst>
              <a:ext uri="{FF2B5EF4-FFF2-40B4-BE49-F238E27FC236}">
                <a16:creationId xmlns:a16="http://schemas.microsoft.com/office/drawing/2014/main" id="{CA2E6A44-8DCE-1345-2C4C-75F836380A57}"/>
              </a:ext>
            </a:extLst>
          </p:cNvPr>
          <p:cNvSpPr/>
          <p:nvPr/>
        </p:nvSpPr>
        <p:spPr>
          <a:xfrm>
            <a:off x="6626699" y="2162026"/>
            <a:ext cx="2300971" cy="1975452"/>
          </a:xfrm>
          <a:custGeom>
            <a:avLst/>
            <a:gdLst>
              <a:gd name="connsiteX0" fmla="*/ 0 w 2300971"/>
              <a:gd name="connsiteY0" fmla="*/ 987726 h 1975452"/>
              <a:gd name="connsiteX1" fmla="*/ 493863 w 2300971"/>
              <a:gd name="connsiteY1" fmla="*/ 0 h 1975452"/>
              <a:gd name="connsiteX2" fmla="*/ 1807108 w 2300971"/>
              <a:gd name="connsiteY2" fmla="*/ 0 h 1975452"/>
              <a:gd name="connsiteX3" fmla="*/ 2300971 w 2300971"/>
              <a:gd name="connsiteY3" fmla="*/ 987726 h 1975452"/>
              <a:gd name="connsiteX4" fmla="*/ 1807108 w 2300971"/>
              <a:gd name="connsiteY4" fmla="*/ 1975452 h 1975452"/>
              <a:gd name="connsiteX5" fmla="*/ 493863 w 2300971"/>
              <a:gd name="connsiteY5" fmla="*/ 1975452 h 1975452"/>
              <a:gd name="connsiteX6" fmla="*/ 0 w 2300971"/>
              <a:gd name="connsiteY6" fmla="*/ 987726 h 1975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00971" h="1975452">
                <a:moveTo>
                  <a:pt x="0" y="987726"/>
                </a:moveTo>
                <a:lnTo>
                  <a:pt x="493863" y="0"/>
                </a:lnTo>
                <a:lnTo>
                  <a:pt x="1807108" y="0"/>
                </a:lnTo>
                <a:lnTo>
                  <a:pt x="2300971" y="987726"/>
                </a:lnTo>
                <a:lnTo>
                  <a:pt x="1807108" y="1975452"/>
                </a:lnTo>
                <a:lnTo>
                  <a:pt x="493863" y="1975452"/>
                </a:lnTo>
                <a:lnTo>
                  <a:pt x="0" y="987726"/>
                </a:lnTo>
                <a:close/>
              </a:path>
            </a:pathLst>
          </a:custGeom>
          <a:solidFill>
            <a:srgbClr val="245A8C"/>
          </a:solidFill>
          <a:ln>
            <a:solidFill>
              <a:srgbClr val="245A8C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6369" tIns="319923" rIns="356369" bIns="319923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" kern="1200" dirty="0"/>
          </a:p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300" kern="1200" dirty="0"/>
              <a:t>El análisis y explotación de las observaciones </a:t>
            </a:r>
            <a:r>
              <a:rPr lang="es-ES" sz="1300" kern="1200" dirty="0">
                <a:solidFill>
                  <a:srgbClr val="A2D9F7"/>
                </a:solidFill>
              </a:rPr>
              <a:t>posibilitarán</a:t>
            </a:r>
            <a:r>
              <a:rPr lang="es-ES" sz="1300" kern="1200" dirty="0"/>
              <a:t>:</a:t>
            </a:r>
          </a:p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200" kern="1200" dirty="0"/>
          </a:p>
          <a:p>
            <a:pPr marL="92075" lvl="0" indent="-92075" defTabSz="488950">
              <a:lnSpc>
                <a:spcPts val="9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s-ES" sz="1200" dirty="0"/>
              <a:t>Reparametrización de FI</a:t>
            </a:r>
          </a:p>
          <a:p>
            <a:pPr marL="92075" lvl="0" indent="-92075" defTabSz="488950">
              <a:lnSpc>
                <a:spcPts val="1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s-ES" sz="1200" kern="1200" dirty="0"/>
              <a:t>Planificación del CF</a:t>
            </a:r>
          </a:p>
          <a:p>
            <a:pPr marL="92075" lvl="0" indent="-92075" defTabSz="488950">
              <a:lnSpc>
                <a:spcPts val="11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s-ES" sz="1200" dirty="0"/>
              <a:t>Constituir un resultado   en sí mismo al poderse incorporar al IR</a:t>
            </a:r>
            <a:endParaRPr lang="es-ES" sz="1200" kern="1200" dirty="0"/>
          </a:p>
        </p:txBody>
      </p:sp>
      <p:sp>
        <p:nvSpPr>
          <p:cNvPr id="47" name="Hexágono 46">
            <a:extLst>
              <a:ext uri="{FF2B5EF4-FFF2-40B4-BE49-F238E27FC236}">
                <a16:creationId xmlns:a16="http://schemas.microsoft.com/office/drawing/2014/main" id="{8A00DB9A-A97E-601D-D0D0-7CFE336B9E71}"/>
              </a:ext>
            </a:extLst>
          </p:cNvPr>
          <p:cNvSpPr/>
          <p:nvPr/>
        </p:nvSpPr>
        <p:spPr>
          <a:xfrm>
            <a:off x="8606803" y="3272528"/>
            <a:ext cx="2300971" cy="1975452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A2D9F7">
              <a:alpha val="90000"/>
            </a:srgbClr>
          </a:solidFill>
          <a:ln>
            <a:solidFill>
              <a:srgbClr val="A2D9F7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49" name="Forma libre: forma 48">
            <a:extLst>
              <a:ext uri="{FF2B5EF4-FFF2-40B4-BE49-F238E27FC236}">
                <a16:creationId xmlns:a16="http://schemas.microsoft.com/office/drawing/2014/main" id="{D5EB22D9-D061-06EE-4608-4A4C72990ECA}"/>
              </a:ext>
            </a:extLst>
          </p:cNvPr>
          <p:cNvSpPr/>
          <p:nvPr/>
        </p:nvSpPr>
        <p:spPr>
          <a:xfrm>
            <a:off x="8606803" y="1088856"/>
            <a:ext cx="2300971" cy="1975452"/>
          </a:xfrm>
          <a:custGeom>
            <a:avLst/>
            <a:gdLst>
              <a:gd name="connsiteX0" fmla="*/ 0 w 2300971"/>
              <a:gd name="connsiteY0" fmla="*/ 987726 h 1975452"/>
              <a:gd name="connsiteX1" fmla="*/ 493863 w 2300971"/>
              <a:gd name="connsiteY1" fmla="*/ 0 h 1975452"/>
              <a:gd name="connsiteX2" fmla="*/ 1807108 w 2300971"/>
              <a:gd name="connsiteY2" fmla="*/ 0 h 1975452"/>
              <a:gd name="connsiteX3" fmla="*/ 2300971 w 2300971"/>
              <a:gd name="connsiteY3" fmla="*/ 987726 h 1975452"/>
              <a:gd name="connsiteX4" fmla="*/ 1807108 w 2300971"/>
              <a:gd name="connsiteY4" fmla="*/ 1975452 h 1975452"/>
              <a:gd name="connsiteX5" fmla="*/ 493863 w 2300971"/>
              <a:gd name="connsiteY5" fmla="*/ 1975452 h 1975452"/>
              <a:gd name="connsiteX6" fmla="*/ 0 w 2300971"/>
              <a:gd name="connsiteY6" fmla="*/ 987726 h 1975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00971" h="1975452">
                <a:moveTo>
                  <a:pt x="0" y="987726"/>
                </a:moveTo>
                <a:lnTo>
                  <a:pt x="493863" y="0"/>
                </a:lnTo>
                <a:lnTo>
                  <a:pt x="1807108" y="0"/>
                </a:lnTo>
                <a:lnTo>
                  <a:pt x="2300971" y="987726"/>
                </a:lnTo>
                <a:lnTo>
                  <a:pt x="1807108" y="1975452"/>
                </a:lnTo>
                <a:lnTo>
                  <a:pt x="493863" y="1975452"/>
                </a:lnTo>
                <a:lnTo>
                  <a:pt x="0" y="987726"/>
                </a:lnTo>
                <a:close/>
              </a:path>
            </a:pathLst>
          </a:custGeom>
          <a:solidFill>
            <a:srgbClr val="245A8C"/>
          </a:solidFill>
          <a:ln>
            <a:solidFill>
              <a:srgbClr val="245A8C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6369" tIns="319923" rIns="356369" bIns="319923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3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 análisis de las observaciones </a:t>
            </a:r>
            <a:r>
              <a:rPr lang="es-ES" sz="1300" kern="1200" dirty="0">
                <a:solidFill>
                  <a:srgbClr val="A2D9F7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facilita la implantación de un modelo de control global</a:t>
            </a:r>
            <a:r>
              <a:rPr lang="es-ES" sz="13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: control interno unitario y simultáneo entre función interventora y control permanente</a:t>
            </a:r>
            <a:endParaRPr lang="es-ES" sz="1300" kern="1200" dirty="0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0CDB282F-C8C6-72CD-0EAE-B2F27D54ECCB}"/>
              </a:ext>
            </a:extLst>
          </p:cNvPr>
          <p:cNvGrpSpPr/>
          <p:nvPr/>
        </p:nvGrpSpPr>
        <p:grpSpPr>
          <a:xfrm>
            <a:off x="0" y="-132988"/>
            <a:ext cx="1282111" cy="6681425"/>
            <a:chOff x="0" y="-132988"/>
            <a:chExt cx="1282111" cy="6681425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E35A54F5-07EE-15C8-401E-02CB545669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>
            <a:xfrm rot="16200000">
              <a:off x="-641056" y="508068"/>
              <a:ext cx="2564223" cy="1282111"/>
            </a:xfrm>
            <a:prstGeom prst="rect">
              <a:avLst/>
            </a:prstGeom>
          </p:spPr>
        </p:pic>
        <p:pic>
          <p:nvPicPr>
            <p:cNvPr id="7" name="Imagen 6" descr="Icono&#10;&#10;Descripción generada automáticamente">
              <a:extLst>
                <a:ext uri="{FF2B5EF4-FFF2-40B4-BE49-F238E27FC236}">
                  <a16:creationId xmlns:a16="http://schemas.microsoft.com/office/drawing/2014/main" id="{D59626F3-5286-5AA1-7D97-9EA57B976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021058" y="4548187"/>
              <a:ext cx="33242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402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3" grpId="0" animBg="1"/>
      <p:bldP spid="37" grpId="0" animBg="1"/>
      <p:bldP spid="39" grpId="0" animBg="1"/>
      <p:bldP spid="41" grpId="0" animBg="1"/>
      <p:bldP spid="43" grpId="0" animBg="1"/>
      <p:bldP spid="45" grpId="0" animBg="1"/>
      <p:bldP spid="47" grpId="0" animBg="1"/>
      <p:bldP spid="4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Icono&#10;&#10;Descripción generada automáticamente">
            <a:extLst>
              <a:ext uri="{FF2B5EF4-FFF2-40B4-BE49-F238E27FC236}">
                <a16:creationId xmlns:a16="http://schemas.microsoft.com/office/drawing/2014/main" id="{DF00B9B6-B7E2-9733-34FB-62E8CF776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QuadreDeText 2"/>
          <p:cNvSpPr txBox="1"/>
          <p:nvPr/>
        </p:nvSpPr>
        <p:spPr>
          <a:xfrm>
            <a:off x="3407046" y="2029369"/>
            <a:ext cx="6648019" cy="1238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es-ES" sz="3600" dirty="0">
                <a:solidFill>
                  <a:srgbClr val="004D9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¡Muchas </a:t>
            </a:r>
            <a:r>
              <a:rPr lang="es-ES" sz="3600" b="1" dirty="0">
                <a:solidFill>
                  <a:srgbClr val="00A9E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gracias</a:t>
            </a:r>
            <a:r>
              <a:rPr lang="es-ES" sz="3600" dirty="0">
                <a:solidFill>
                  <a:srgbClr val="004D9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por su tiempo y por su atención!</a:t>
            </a:r>
            <a:endParaRPr lang="es-ES" sz="3600" dirty="0">
              <a:solidFill>
                <a:srgbClr val="004D9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3944760" y="3776168"/>
            <a:ext cx="4657044" cy="20005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b="1" dirty="0">
                <a:solidFill>
                  <a:srgbClr val="14335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Ponentes:  </a:t>
            </a:r>
            <a:r>
              <a:rPr lang="es-ES" sz="1400" dirty="0">
                <a:solidFill>
                  <a:srgbClr val="245A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Sandra Salvat Miró</a:t>
            </a:r>
            <a:endParaRPr lang="ca-ES" sz="1400" dirty="0">
              <a:solidFill>
                <a:srgbClr val="245A8C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ca-ES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                 </a:t>
            </a:r>
            <a:r>
              <a:rPr lang="es-ES" sz="1200" dirty="0">
                <a:solidFill>
                  <a:srgbClr val="AAB0D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(Jefe de servicio de Control Previo)</a:t>
            </a:r>
          </a:p>
          <a:p>
            <a:endParaRPr lang="ca-ES" sz="600" dirty="0">
              <a:solidFill>
                <a:srgbClr val="FFC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s-ES" sz="1400" dirty="0">
                <a:solidFill>
                  <a:srgbClr val="FFC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                 </a:t>
            </a:r>
            <a:r>
              <a:rPr lang="es-ES" sz="1400" dirty="0">
                <a:solidFill>
                  <a:srgbClr val="245A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Celia Casellas Canela</a:t>
            </a:r>
            <a:endParaRPr lang="ca-ES" sz="1400" dirty="0">
              <a:solidFill>
                <a:srgbClr val="245A8C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ca-ES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               </a:t>
            </a:r>
            <a:r>
              <a:rPr lang="es-ES" sz="1200" dirty="0">
                <a:solidFill>
                  <a:srgbClr val="AAB0D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(Jefe de sección de Control Previo)</a:t>
            </a:r>
          </a:p>
          <a:p>
            <a:endParaRPr lang="es-ES" sz="1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s-ES" sz="1400" b="1" dirty="0">
                <a:solidFill>
                  <a:srgbClr val="14335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Coordinador:  </a:t>
            </a:r>
            <a:r>
              <a:rPr lang="es-ES" sz="1400" dirty="0">
                <a:solidFill>
                  <a:srgbClr val="245A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José Fernando Chicano Jávega</a:t>
            </a:r>
            <a:endParaRPr lang="ca-ES" sz="1400" dirty="0">
              <a:solidFill>
                <a:srgbClr val="245A8C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ca-E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                          </a:t>
            </a:r>
            <a:r>
              <a:rPr lang="es-ES" sz="1200" dirty="0">
                <a:solidFill>
                  <a:srgbClr val="AAB0D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(Interventor general Ayuntamiento de Tarragona)</a:t>
            </a:r>
            <a:endParaRPr lang="es-ES" sz="600" dirty="0">
              <a:solidFill>
                <a:srgbClr val="AAB0D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ca-E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20BCCBB4-E7DF-F2BF-E638-3D8F09FBACAF}"/>
              </a:ext>
            </a:extLst>
          </p:cNvPr>
          <p:cNvSpPr/>
          <p:nvPr/>
        </p:nvSpPr>
        <p:spPr>
          <a:xfrm>
            <a:off x="1236820" y="2158898"/>
            <a:ext cx="1888957" cy="2327414"/>
          </a:xfrm>
          <a:prstGeom prst="rect">
            <a:avLst/>
          </a:prstGeom>
          <a:solidFill>
            <a:srgbClr val="005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42FF9E7C-D373-2C3B-9286-5016F93F3115}"/>
              </a:ext>
            </a:extLst>
          </p:cNvPr>
          <p:cNvGrpSpPr/>
          <p:nvPr/>
        </p:nvGrpSpPr>
        <p:grpSpPr>
          <a:xfrm>
            <a:off x="1407124" y="2535545"/>
            <a:ext cx="1483073" cy="1464224"/>
            <a:chOff x="737613" y="1894795"/>
            <a:chExt cx="1908000" cy="1907999"/>
          </a:xfrm>
        </p:grpSpPr>
        <p:sp>
          <p:nvSpPr>
            <p:cNvPr id="17" name="Elipse 16">
              <a:extLst>
                <a:ext uri="{FF2B5EF4-FFF2-40B4-BE49-F238E27FC236}">
                  <a16:creationId xmlns:a16="http://schemas.microsoft.com/office/drawing/2014/main" id="{3AF93730-F887-8B5D-2FAE-71B6F2E96A4C}"/>
                </a:ext>
              </a:extLst>
            </p:cNvPr>
            <p:cNvSpPr/>
            <p:nvPr/>
          </p:nvSpPr>
          <p:spPr>
            <a:xfrm>
              <a:off x="737613" y="1894795"/>
              <a:ext cx="1908000" cy="19079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9" name="Imagen 18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586F7347-43B7-13A1-7443-62B2ADAE1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9471" y="2376943"/>
              <a:ext cx="1209138" cy="7504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272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 descr="Icono&#10;&#10;Descripción generada automáticamente con confianza baja">
            <a:extLst>
              <a:ext uri="{FF2B5EF4-FFF2-40B4-BE49-F238E27FC236}">
                <a16:creationId xmlns:a16="http://schemas.microsoft.com/office/drawing/2014/main" id="{740B2288-29D9-FC01-4E4F-5A0885FA5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5" name="CuadroTexto 44">
            <a:extLst>
              <a:ext uri="{FF2B5EF4-FFF2-40B4-BE49-F238E27FC236}">
                <a16:creationId xmlns:a16="http://schemas.microsoft.com/office/drawing/2014/main" id="{C5F878D8-00F2-A617-1FAE-A5F6A22D9838}"/>
              </a:ext>
            </a:extLst>
          </p:cNvPr>
          <p:cNvSpPr txBox="1"/>
          <p:nvPr/>
        </p:nvSpPr>
        <p:spPr>
          <a:xfrm>
            <a:off x="434657" y="3510066"/>
            <a:ext cx="21252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cap="all" dirty="0">
                <a:solidFill>
                  <a:srgbClr val="14335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COLABORADORES</a:t>
            </a:r>
            <a:endParaRPr lang="es-ES" sz="1600" cap="all" dirty="0">
              <a:solidFill>
                <a:srgbClr val="14335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2ED0D4B2-4625-62EC-F85A-5E5D15627A28}"/>
              </a:ext>
            </a:extLst>
          </p:cNvPr>
          <p:cNvSpPr txBox="1"/>
          <p:nvPr/>
        </p:nvSpPr>
        <p:spPr>
          <a:xfrm>
            <a:off x="434657" y="1920305"/>
            <a:ext cx="21252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cap="all" dirty="0">
                <a:solidFill>
                  <a:srgbClr val="14335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oRGANIZADORES</a:t>
            </a:r>
            <a:endParaRPr lang="es-ES" sz="1600" cap="all" dirty="0">
              <a:solidFill>
                <a:srgbClr val="14335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62" name="Imagen 61">
            <a:extLst>
              <a:ext uri="{FF2B5EF4-FFF2-40B4-BE49-F238E27FC236}">
                <a16:creationId xmlns:a16="http://schemas.microsoft.com/office/drawing/2014/main" id="{9507B804-EE68-1FE8-FA3F-7CAB522860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66759" y="2552329"/>
            <a:ext cx="3255339" cy="577301"/>
          </a:xfrm>
          <a:prstGeom prst="rect">
            <a:avLst/>
          </a:prstGeom>
        </p:spPr>
      </p:pic>
      <p:cxnSp>
        <p:nvCxnSpPr>
          <p:cNvPr id="64" name="Conector recto 63">
            <a:extLst>
              <a:ext uri="{FF2B5EF4-FFF2-40B4-BE49-F238E27FC236}">
                <a16:creationId xmlns:a16="http://schemas.microsoft.com/office/drawing/2014/main" id="{9DAD3C84-6FC6-8EFE-863D-D9DBF21125F5}"/>
              </a:ext>
            </a:extLst>
          </p:cNvPr>
          <p:cNvCxnSpPr>
            <a:cxnSpLocks/>
          </p:cNvCxnSpPr>
          <p:nvPr/>
        </p:nvCxnSpPr>
        <p:spPr>
          <a:xfrm>
            <a:off x="2402594" y="2176963"/>
            <a:ext cx="9200521" cy="0"/>
          </a:xfrm>
          <a:prstGeom prst="line">
            <a:avLst/>
          </a:prstGeom>
          <a:ln>
            <a:solidFill>
              <a:srgbClr val="005E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ector recto 64">
            <a:extLst>
              <a:ext uri="{FF2B5EF4-FFF2-40B4-BE49-F238E27FC236}">
                <a16:creationId xmlns:a16="http://schemas.microsoft.com/office/drawing/2014/main" id="{01EFACD5-1808-0CD0-EDA5-2A99099CE258}"/>
              </a:ext>
            </a:extLst>
          </p:cNvPr>
          <p:cNvCxnSpPr>
            <a:cxnSpLocks/>
          </p:cNvCxnSpPr>
          <p:nvPr/>
        </p:nvCxnSpPr>
        <p:spPr>
          <a:xfrm>
            <a:off x="2559869" y="3750627"/>
            <a:ext cx="9043246" cy="0"/>
          </a:xfrm>
          <a:prstGeom prst="line">
            <a:avLst/>
          </a:prstGeom>
          <a:ln>
            <a:solidFill>
              <a:srgbClr val="005E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Imagen 68">
            <a:extLst>
              <a:ext uri="{FF2B5EF4-FFF2-40B4-BE49-F238E27FC236}">
                <a16:creationId xmlns:a16="http://schemas.microsoft.com/office/drawing/2014/main" id="{0E24D143-5D90-9B40-7310-1C4F54A254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575" y="2423578"/>
            <a:ext cx="2125212" cy="696006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A0686EBC-82A8-6155-CF14-6A338A9A5D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2613" y="3989608"/>
            <a:ext cx="1768009" cy="651545"/>
          </a:xfrm>
          <a:prstGeom prst="rect">
            <a:avLst/>
          </a:prstGeom>
        </p:spPr>
      </p:pic>
      <p:pic>
        <p:nvPicPr>
          <p:cNvPr id="75" name="Imagen 74">
            <a:extLst>
              <a:ext uri="{FF2B5EF4-FFF2-40B4-BE49-F238E27FC236}">
                <a16:creationId xmlns:a16="http://schemas.microsoft.com/office/drawing/2014/main" id="{5324AF78-A3B2-1A90-5B67-369D718F50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7379" y="3987411"/>
            <a:ext cx="1483806" cy="564405"/>
          </a:xfrm>
          <a:prstGeom prst="rect">
            <a:avLst/>
          </a:prstGeom>
        </p:spPr>
      </p:pic>
      <p:pic>
        <p:nvPicPr>
          <p:cNvPr id="82" name="Imagen 81">
            <a:extLst>
              <a:ext uri="{FF2B5EF4-FFF2-40B4-BE49-F238E27FC236}">
                <a16:creationId xmlns:a16="http://schemas.microsoft.com/office/drawing/2014/main" id="{77EFBA48-D5B1-5E74-85F3-86BA67C6F21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17340" y="4172627"/>
            <a:ext cx="1294286" cy="284743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03C0468-5624-27DA-0789-E3429959CE0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62" r="-3491"/>
          <a:stretch/>
        </p:blipFill>
        <p:spPr>
          <a:xfrm>
            <a:off x="2697666" y="5608998"/>
            <a:ext cx="2543028" cy="471138"/>
          </a:xfrm>
          <a:prstGeom prst="rect">
            <a:avLst/>
          </a:prstGeom>
        </p:spPr>
      </p:pic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C7B25849-5DEB-6E43-B3E8-F49D5093E959}"/>
              </a:ext>
            </a:extLst>
          </p:cNvPr>
          <p:cNvCxnSpPr>
            <a:cxnSpLocks/>
          </p:cNvCxnSpPr>
          <p:nvPr/>
        </p:nvCxnSpPr>
        <p:spPr>
          <a:xfrm>
            <a:off x="2697665" y="5398974"/>
            <a:ext cx="2543028" cy="0"/>
          </a:xfrm>
          <a:prstGeom prst="line">
            <a:avLst/>
          </a:prstGeom>
          <a:ln>
            <a:solidFill>
              <a:srgbClr val="005E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uadroTexto 4">
            <a:extLst>
              <a:ext uri="{FF2B5EF4-FFF2-40B4-BE49-F238E27FC236}">
                <a16:creationId xmlns:a16="http://schemas.microsoft.com/office/drawing/2014/main" id="{295EE033-296A-8565-4443-56829DC63683}"/>
              </a:ext>
            </a:extLst>
          </p:cNvPr>
          <p:cNvSpPr txBox="1"/>
          <p:nvPr/>
        </p:nvSpPr>
        <p:spPr>
          <a:xfrm>
            <a:off x="3434719" y="5148798"/>
            <a:ext cx="1006147" cy="338554"/>
          </a:xfrm>
          <a:prstGeom prst="rect">
            <a:avLst/>
          </a:prstGeom>
          <a:solidFill>
            <a:srgbClr val="245A8C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600" b="1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Platino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FC6F8DC-827C-7084-633D-FAB59D127EB1}"/>
              </a:ext>
            </a:extLst>
          </p:cNvPr>
          <p:cNvSpPr txBox="1"/>
          <p:nvPr/>
        </p:nvSpPr>
        <p:spPr>
          <a:xfrm>
            <a:off x="446112" y="5148798"/>
            <a:ext cx="2120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cap="all" dirty="0">
                <a:solidFill>
                  <a:srgbClr val="14335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PATROCINADORES</a:t>
            </a:r>
            <a:endParaRPr lang="es-ES" sz="1600" cap="all" dirty="0">
              <a:solidFill>
                <a:srgbClr val="14335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C5E4F75-F867-D634-E2E6-3CDF567D59B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07190" y="5684094"/>
            <a:ext cx="1654213" cy="366342"/>
          </a:xfrm>
          <a:prstGeom prst="rect">
            <a:avLst/>
          </a:prstGeom>
        </p:spPr>
      </p:pic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25B7796C-2994-61C7-D5CB-339DE614DD2C}"/>
              </a:ext>
            </a:extLst>
          </p:cNvPr>
          <p:cNvCxnSpPr>
            <a:cxnSpLocks/>
          </p:cNvCxnSpPr>
          <p:nvPr/>
        </p:nvCxnSpPr>
        <p:spPr>
          <a:xfrm>
            <a:off x="8912034" y="5371804"/>
            <a:ext cx="2543028" cy="0"/>
          </a:xfrm>
          <a:prstGeom prst="line">
            <a:avLst/>
          </a:prstGeom>
          <a:ln>
            <a:solidFill>
              <a:srgbClr val="005E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uadroTexto 8">
            <a:extLst>
              <a:ext uri="{FF2B5EF4-FFF2-40B4-BE49-F238E27FC236}">
                <a16:creationId xmlns:a16="http://schemas.microsoft.com/office/drawing/2014/main" id="{E155F4D8-43C3-6417-7847-AFB668A6342D}"/>
              </a:ext>
            </a:extLst>
          </p:cNvPr>
          <p:cNvSpPr txBox="1"/>
          <p:nvPr/>
        </p:nvSpPr>
        <p:spPr>
          <a:xfrm>
            <a:off x="9711234" y="5121628"/>
            <a:ext cx="1006147" cy="338554"/>
          </a:xfrm>
          <a:prstGeom prst="rect">
            <a:avLst/>
          </a:prstGeom>
          <a:solidFill>
            <a:srgbClr val="245A8C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600" b="1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Plata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92EFF164-1FC7-21A3-AD0B-29114516D5D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72" b="26872"/>
          <a:stretch/>
        </p:blipFill>
        <p:spPr>
          <a:xfrm>
            <a:off x="5953486" y="5618954"/>
            <a:ext cx="2215801" cy="471138"/>
          </a:xfrm>
          <a:prstGeom prst="rect">
            <a:avLst/>
          </a:prstGeom>
        </p:spPr>
      </p:pic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7D64302A-AA5F-EC9E-0A65-54438D636561}"/>
              </a:ext>
            </a:extLst>
          </p:cNvPr>
          <p:cNvCxnSpPr>
            <a:cxnSpLocks/>
          </p:cNvCxnSpPr>
          <p:nvPr/>
        </p:nvCxnSpPr>
        <p:spPr>
          <a:xfrm>
            <a:off x="5780122" y="5400455"/>
            <a:ext cx="2543028" cy="0"/>
          </a:xfrm>
          <a:prstGeom prst="line">
            <a:avLst/>
          </a:prstGeom>
          <a:ln>
            <a:solidFill>
              <a:srgbClr val="005E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F39F9CA-461E-649A-B340-F5838C9FD72F}"/>
              </a:ext>
            </a:extLst>
          </p:cNvPr>
          <p:cNvSpPr txBox="1"/>
          <p:nvPr/>
        </p:nvSpPr>
        <p:spPr>
          <a:xfrm>
            <a:off x="6517176" y="5150279"/>
            <a:ext cx="1006147" cy="338554"/>
          </a:xfrm>
          <a:prstGeom prst="rect">
            <a:avLst/>
          </a:prstGeom>
          <a:solidFill>
            <a:srgbClr val="245A8C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600" b="1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Oro</a:t>
            </a:r>
          </a:p>
        </p:txBody>
      </p:sp>
      <p:pic>
        <p:nvPicPr>
          <p:cNvPr id="10" name="Imagen 9" descr="Logotipo&#10;&#10;Descripción generada automáticamente">
            <a:extLst>
              <a:ext uri="{FF2B5EF4-FFF2-40B4-BE49-F238E27FC236}">
                <a16:creationId xmlns:a16="http://schemas.microsoft.com/office/drawing/2014/main" id="{FA465D32-64FE-5A87-1B49-56D56D2B0F4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563" y="5784961"/>
            <a:ext cx="1666146" cy="1177891"/>
          </a:xfrm>
          <a:prstGeom prst="rect">
            <a:avLst/>
          </a:prstGeom>
        </p:spPr>
      </p:pic>
      <p:pic>
        <p:nvPicPr>
          <p:cNvPr id="15" name="Imagen 14" descr="Un dibujo con letras&#10;&#10;Descripción generada automáticamente con confianza baja">
            <a:extLst>
              <a:ext uri="{FF2B5EF4-FFF2-40B4-BE49-F238E27FC236}">
                <a16:creationId xmlns:a16="http://schemas.microsoft.com/office/drawing/2014/main" id="{E8F22870-227C-79D3-8D7F-66E494CB50B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482" y="6050436"/>
            <a:ext cx="2477628" cy="57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968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Icono&#10;&#10;Descripción generada automáticamente">
            <a:extLst>
              <a:ext uri="{FF2B5EF4-FFF2-40B4-BE49-F238E27FC236}">
                <a16:creationId xmlns:a16="http://schemas.microsoft.com/office/drawing/2014/main" id="{DF00B9B6-B7E2-9733-34FB-62E8CF776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QuadreDeText 2"/>
          <p:cNvSpPr txBox="1"/>
          <p:nvPr/>
        </p:nvSpPr>
        <p:spPr>
          <a:xfrm>
            <a:off x="3407047" y="1785406"/>
            <a:ext cx="7254858" cy="1639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es-ES" sz="2400" b="1" dirty="0">
                <a:solidFill>
                  <a:srgbClr val="004D9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observaciones en los informes de FRB. Su utilización por el control permanente. </a:t>
            </a:r>
            <a:r>
              <a:rPr lang="es-ES" sz="2400" dirty="0">
                <a:solidFill>
                  <a:srgbClr val="00A9E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Explicación del modelo de gestión de la Intervención General del Ayuntamiento de Tarragona</a:t>
            </a:r>
            <a:endParaRPr lang="es-ES" sz="2400" dirty="0">
              <a:solidFill>
                <a:srgbClr val="00A9E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3944760" y="3776168"/>
            <a:ext cx="4657044" cy="20005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400" b="1" dirty="0">
                <a:solidFill>
                  <a:srgbClr val="14335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Ponentes:  </a:t>
            </a:r>
            <a:r>
              <a:rPr lang="es-ES" sz="1400" dirty="0">
                <a:solidFill>
                  <a:srgbClr val="245A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Sandra Salvat Miró</a:t>
            </a:r>
            <a:endParaRPr lang="ca-ES" sz="1400" dirty="0">
              <a:solidFill>
                <a:srgbClr val="245A8C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ca-ES" sz="1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                 </a:t>
            </a:r>
            <a:r>
              <a:rPr lang="es-ES" sz="1200" dirty="0">
                <a:solidFill>
                  <a:srgbClr val="AAB0D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(Jefe de servicio de Control Previo)</a:t>
            </a:r>
          </a:p>
          <a:p>
            <a:endParaRPr lang="ca-ES" sz="600" dirty="0">
              <a:solidFill>
                <a:srgbClr val="FFC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s-ES" sz="1400" dirty="0">
                <a:solidFill>
                  <a:srgbClr val="FFC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                 </a:t>
            </a:r>
            <a:r>
              <a:rPr lang="es-ES" sz="1400" dirty="0">
                <a:solidFill>
                  <a:srgbClr val="245A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Celia Casellas Canela</a:t>
            </a:r>
            <a:endParaRPr lang="ca-ES" sz="1400" dirty="0">
              <a:solidFill>
                <a:srgbClr val="245A8C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ca-ES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               </a:t>
            </a:r>
            <a:r>
              <a:rPr lang="es-ES" sz="1200" dirty="0">
                <a:solidFill>
                  <a:srgbClr val="AAB0D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(Jefe de sección de Control Previo)</a:t>
            </a:r>
          </a:p>
          <a:p>
            <a:endParaRPr lang="es-ES" sz="1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s-ES" sz="1400" b="1" dirty="0">
                <a:solidFill>
                  <a:srgbClr val="14335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Coordinador:  </a:t>
            </a:r>
            <a:r>
              <a:rPr lang="es-ES" sz="1400" dirty="0">
                <a:solidFill>
                  <a:srgbClr val="245A8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José Fernando Chicano Jávega</a:t>
            </a:r>
            <a:endParaRPr lang="ca-ES" sz="1400" dirty="0">
              <a:solidFill>
                <a:srgbClr val="245A8C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ca-E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                            </a:t>
            </a:r>
            <a:r>
              <a:rPr lang="es-ES" sz="1200" dirty="0">
                <a:solidFill>
                  <a:srgbClr val="AAB0D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(Interventor general Ayuntamiento de Tarragona)</a:t>
            </a:r>
            <a:endParaRPr lang="es-ES" sz="600" dirty="0">
              <a:solidFill>
                <a:srgbClr val="AAB0D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ca-E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20BCCBB4-E7DF-F2BF-E638-3D8F09FBACAF}"/>
              </a:ext>
            </a:extLst>
          </p:cNvPr>
          <p:cNvSpPr/>
          <p:nvPr/>
        </p:nvSpPr>
        <p:spPr>
          <a:xfrm>
            <a:off x="1236820" y="2158898"/>
            <a:ext cx="1888957" cy="2327414"/>
          </a:xfrm>
          <a:prstGeom prst="rect">
            <a:avLst/>
          </a:prstGeom>
          <a:solidFill>
            <a:srgbClr val="005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42FF9E7C-D373-2C3B-9286-5016F93F3115}"/>
              </a:ext>
            </a:extLst>
          </p:cNvPr>
          <p:cNvGrpSpPr/>
          <p:nvPr/>
        </p:nvGrpSpPr>
        <p:grpSpPr>
          <a:xfrm>
            <a:off x="1407124" y="2535545"/>
            <a:ext cx="1483073" cy="1464224"/>
            <a:chOff x="737613" y="1894795"/>
            <a:chExt cx="1908000" cy="1907999"/>
          </a:xfrm>
        </p:grpSpPr>
        <p:sp>
          <p:nvSpPr>
            <p:cNvPr id="17" name="Elipse 16">
              <a:extLst>
                <a:ext uri="{FF2B5EF4-FFF2-40B4-BE49-F238E27FC236}">
                  <a16:creationId xmlns:a16="http://schemas.microsoft.com/office/drawing/2014/main" id="{3AF93730-F887-8B5D-2FAE-71B6F2E96A4C}"/>
                </a:ext>
              </a:extLst>
            </p:cNvPr>
            <p:cNvSpPr/>
            <p:nvPr/>
          </p:nvSpPr>
          <p:spPr>
            <a:xfrm>
              <a:off x="737613" y="1894795"/>
              <a:ext cx="1908000" cy="19079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9" name="Imagen 18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586F7347-43B7-13A1-7443-62B2ADAE1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9471" y="2376943"/>
              <a:ext cx="1209138" cy="7504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647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1956FCF3-D92D-946B-DDA0-D17C6C2E0F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13091" y="0"/>
            <a:ext cx="10478909" cy="6854182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1F525DAA-43BC-A326-853C-934FD516ED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03150" y="0"/>
            <a:ext cx="10475120" cy="6861818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4220A8FE-6F47-30EA-E505-6F3318A790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14675" y="-1"/>
            <a:ext cx="10478909" cy="6846545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F1FE0303-A53C-A7B8-A62C-8AE1E7FEA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04736" y="0"/>
            <a:ext cx="10488848" cy="6858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61B4D7B-AFD7-D6C7-E170-FCE5C430AE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16292" y="-674"/>
            <a:ext cx="10462566" cy="6862492"/>
          </a:xfrm>
          <a:prstGeom prst="rect">
            <a:avLst/>
          </a:prstGeom>
        </p:spPr>
      </p:pic>
      <p:pic>
        <p:nvPicPr>
          <p:cNvPr id="14" name="Imagen 13" descr="Un puente con arcos sobre el pasto&#10;&#10;Descripción generada automáticamente con confianza media">
            <a:extLst>
              <a:ext uri="{FF2B5EF4-FFF2-40B4-BE49-F238E27FC236}">
                <a16:creationId xmlns:a16="http://schemas.microsoft.com/office/drawing/2014/main" id="{A96F94E1-6FEB-4D14-C75D-8053CAFE82E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016" y="0"/>
            <a:ext cx="10483568" cy="6854182"/>
          </a:xfrm>
          <a:prstGeom prst="rect">
            <a:avLst/>
          </a:prstGeom>
        </p:spPr>
      </p:pic>
      <p:pic>
        <p:nvPicPr>
          <p:cNvPr id="6" name="Imagen 5" descr="Una vista de una playa&#10;&#10;Descripción generada automáticamente">
            <a:extLst>
              <a:ext uri="{FF2B5EF4-FFF2-40B4-BE49-F238E27FC236}">
                <a16:creationId xmlns:a16="http://schemas.microsoft.com/office/drawing/2014/main" id="{C1FBDFC7-8900-56E9-E1F4-A052CF1BC8C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091" y="3818"/>
            <a:ext cx="10478909" cy="6858000"/>
          </a:xfrm>
          <a:prstGeom prst="rect">
            <a:avLst/>
          </a:prstGeom>
        </p:spPr>
      </p:pic>
      <p:pic>
        <p:nvPicPr>
          <p:cNvPr id="11" name="Imagen 10" descr="Un castillo con una torre&#10;&#10;Descripción generada automáticamente con confianza media">
            <a:extLst>
              <a:ext uri="{FF2B5EF4-FFF2-40B4-BE49-F238E27FC236}">
                <a16:creationId xmlns:a16="http://schemas.microsoft.com/office/drawing/2014/main" id="{E6420CBC-6922-140F-AF0D-3734688E5E5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120" y="3818"/>
            <a:ext cx="10488849" cy="6858674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1BE81F05-07EB-5A24-122E-D6588C7479C2}"/>
              </a:ext>
            </a:extLst>
          </p:cNvPr>
          <p:cNvGrpSpPr/>
          <p:nvPr/>
        </p:nvGrpSpPr>
        <p:grpSpPr>
          <a:xfrm>
            <a:off x="0" y="-132988"/>
            <a:ext cx="1282111" cy="6681425"/>
            <a:chOff x="0" y="-132988"/>
            <a:chExt cx="1282111" cy="6681425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29485EDE-029B-7F3D-1762-63C572FAFB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>
            <a:xfrm rot="16200000">
              <a:off x="-641056" y="508068"/>
              <a:ext cx="2564223" cy="1282111"/>
            </a:xfrm>
            <a:prstGeom prst="rect">
              <a:avLst/>
            </a:prstGeom>
          </p:spPr>
        </p:pic>
        <p:pic>
          <p:nvPicPr>
            <p:cNvPr id="9" name="Imagen 8" descr="Icono&#10;&#10;Descripción generada automáticamente">
              <a:extLst>
                <a:ext uri="{FF2B5EF4-FFF2-40B4-BE49-F238E27FC236}">
                  <a16:creationId xmlns:a16="http://schemas.microsoft.com/office/drawing/2014/main" id="{DB815F2A-13AA-D637-59A5-1B49F3838B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021058" y="4548187"/>
              <a:ext cx="33242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979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1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ol 7">
            <a:extLst>
              <a:ext uri="{FF2B5EF4-FFF2-40B4-BE49-F238E27FC236}">
                <a16:creationId xmlns:a16="http://schemas.microsoft.com/office/drawing/2014/main" id="{CC352E41-F166-4980-8119-31AE33A9B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9999" y="-3"/>
            <a:ext cx="10461217" cy="128207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S" sz="3000" b="1" dirty="0">
                <a:solidFill>
                  <a:srgbClr val="00A9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Idea-fuerza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B14C2669-4B0A-0881-AA6F-414BE28103DD}"/>
              </a:ext>
            </a:extLst>
          </p:cNvPr>
          <p:cNvGrpSpPr/>
          <p:nvPr/>
        </p:nvGrpSpPr>
        <p:grpSpPr>
          <a:xfrm>
            <a:off x="0" y="-132988"/>
            <a:ext cx="1282111" cy="6681425"/>
            <a:chOff x="0" y="-132988"/>
            <a:chExt cx="1282111" cy="6681425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F6DC6A3E-A1B1-8D4E-3996-F98FA4BE94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>
            <a:xfrm rot="16200000">
              <a:off x="-641056" y="508068"/>
              <a:ext cx="2564223" cy="1282111"/>
            </a:xfrm>
            <a:prstGeom prst="rect">
              <a:avLst/>
            </a:prstGeom>
          </p:spPr>
        </p:pic>
        <p:pic>
          <p:nvPicPr>
            <p:cNvPr id="7" name="Imagen 6" descr="Icono&#10;&#10;Descripción generada automáticamente">
              <a:extLst>
                <a:ext uri="{FF2B5EF4-FFF2-40B4-BE49-F238E27FC236}">
                  <a16:creationId xmlns:a16="http://schemas.microsoft.com/office/drawing/2014/main" id="{E047021A-D601-BA3C-F3FA-050DBD6309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021058" y="4548187"/>
              <a:ext cx="3324225" cy="676275"/>
            </a:xfrm>
            <a:prstGeom prst="rect">
              <a:avLst/>
            </a:prstGeom>
          </p:spPr>
        </p:pic>
      </p:grpSp>
      <p:grpSp>
        <p:nvGrpSpPr>
          <p:cNvPr id="26" name="Grupo 25">
            <a:extLst>
              <a:ext uri="{FF2B5EF4-FFF2-40B4-BE49-F238E27FC236}">
                <a16:creationId xmlns:a16="http://schemas.microsoft.com/office/drawing/2014/main" id="{A61E4191-15B3-D244-D4CB-386D0E54D76A}"/>
              </a:ext>
            </a:extLst>
          </p:cNvPr>
          <p:cNvGrpSpPr/>
          <p:nvPr/>
        </p:nvGrpSpPr>
        <p:grpSpPr>
          <a:xfrm>
            <a:off x="3160800" y="1326675"/>
            <a:ext cx="6116550" cy="4813986"/>
            <a:chOff x="3160800" y="1326675"/>
            <a:chExt cx="6116550" cy="4813986"/>
          </a:xfrm>
        </p:grpSpPr>
        <p:sp>
          <p:nvSpPr>
            <p:cNvPr id="2" name="Flecha: en U 1">
              <a:extLst>
                <a:ext uri="{FF2B5EF4-FFF2-40B4-BE49-F238E27FC236}">
                  <a16:creationId xmlns:a16="http://schemas.microsoft.com/office/drawing/2014/main" id="{172AC45F-6041-B979-B734-92CD5AACE0C6}"/>
                </a:ext>
              </a:extLst>
            </p:cNvPr>
            <p:cNvSpPr/>
            <p:nvPr/>
          </p:nvSpPr>
          <p:spPr>
            <a:xfrm>
              <a:off x="6096000" y="1326675"/>
              <a:ext cx="3181350" cy="2209120"/>
            </a:xfrm>
            <a:prstGeom prst="uturnArrow">
              <a:avLst>
                <a:gd name="adj1" fmla="val 22044"/>
                <a:gd name="adj2" fmla="val 25000"/>
                <a:gd name="adj3" fmla="val 25000"/>
                <a:gd name="adj4" fmla="val 43750"/>
                <a:gd name="adj5" fmla="val 75000"/>
              </a:avLst>
            </a:prstGeom>
            <a:solidFill>
              <a:srgbClr val="A2D9F7"/>
            </a:solidFill>
            <a:ln>
              <a:solidFill>
                <a:srgbClr val="A2D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  <p:sp>
          <p:nvSpPr>
            <p:cNvPr id="21" name="Flecha: en U 20">
              <a:extLst>
                <a:ext uri="{FF2B5EF4-FFF2-40B4-BE49-F238E27FC236}">
                  <a16:creationId xmlns:a16="http://schemas.microsoft.com/office/drawing/2014/main" id="{EFCF69E0-3062-582F-B7E2-F3B0AD3DF3BB}"/>
                </a:ext>
              </a:extLst>
            </p:cNvPr>
            <p:cNvSpPr/>
            <p:nvPr/>
          </p:nvSpPr>
          <p:spPr>
            <a:xfrm rot="10800000">
              <a:off x="3160800" y="3535795"/>
              <a:ext cx="3423637" cy="2604866"/>
            </a:xfrm>
            <a:prstGeom prst="uturnArrow">
              <a:avLst>
                <a:gd name="adj1" fmla="val 18675"/>
                <a:gd name="adj2" fmla="val 24821"/>
                <a:gd name="adj3" fmla="val 30482"/>
                <a:gd name="adj4" fmla="val 43750"/>
                <a:gd name="adj5" fmla="val 75000"/>
              </a:avLst>
            </a:prstGeom>
            <a:solidFill>
              <a:srgbClr val="A2D9F7"/>
            </a:solidFill>
            <a:ln>
              <a:solidFill>
                <a:srgbClr val="A2D9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upo 18">
            <a:extLst>
              <a:ext uri="{FF2B5EF4-FFF2-40B4-BE49-F238E27FC236}">
                <a16:creationId xmlns:a16="http://schemas.microsoft.com/office/drawing/2014/main" id="{F3FD3284-508B-B5ED-67DE-99AC302B04B1}"/>
              </a:ext>
            </a:extLst>
          </p:cNvPr>
          <p:cNvGrpSpPr/>
          <p:nvPr/>
        </p:nvGrpSpPr>
        <p:grpSpPr>
          <a:xfrm>
            <a:off x="2503949" y="1326675"/>
            <a:ext cx="2732293" cy="2827834"/>
            <a:chOff x="2784022" y="1282067"/>
            <a:chExt cx="2732293" cy="2827834"/>
          </a:xfrm>
        </p:grpSpPr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35754AAD-191F-2BD6-8137-4CC04E4958F0}"/>
                </a:ext>
              </a:extLst>
            </p:cNvPr>
            <p:cNvSpPr/>
            <p:nvPr/>
          </p:nvSpPr>
          <p:spPr>
            <a:xfrm>
              <a:off x="2784022" y="1282067"/>
              <a:ext cx="2732293" cy="2827834"/>
            </a:xfrm>
            <a:prstGeom prst="ellipse">
              <a:avLst/>
            </a:prstGeom>
            <a:solidFill>
              <a:srgbClr val="245A8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es-ES"/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3D968987-457A-C0C4-11D7-5ABD29BFF7DC}"/>
                </a:ext>
              </a:extLst>
            </p:cNvPr>
            <p:cNvSpPr/>
            <p:nvPr/>
          </p:nvSpPr>
          <p:spPr>
            <a:xfrm>
              <a:off x="2969455" y="2086784"/>
              <a:ext cx="2395567" cy="1218399"/>
            </a:xfrm>
            <a:custGeom>
              <a:avLst/>
              <a:gdLst>
                <a:gd name="connsiteX0" fmla="*/ 0 w 2740520"/>
                <a:gd name="connsiteY0" fmla="*/ 0 h 1135882"/>
                <a:gd name="connsiteX1" fmla="*/ 2740520 w 2740520"/>
                <a:gd name="connsiteY1" fmla="*/ 0 h 1135882"/>
                <a:gd name="connsiteX2" fmla="*/ 2740520 w 2740520"/>
                <a:gd name="connsiteY2" fmla="*/ 1135882 h 1135882"/>
                <a:gd name="connsiteX3" fmla="*/ 0 w 2740520"/>
                <a:gd name="connsiteY3" fmla="*/ 1135882 h 1135882"/>
                <a:gd name="connsiteX4" fmla="*/ 0 w 2740520"/>
                <a:gd name="connsiteY4" fmla="*/ 0 h 113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0520" h="1135882">
                  <a:moveTo>
                    <a:pt x="0" y="0"/>
                  </a:moveTo>
                  <a:lnTo>
                    <a:pt x="2740520" y="0"/>
                  </a:lnTo>
                  <a:lnTo>
                    <a:pt x="2740520" y="1135882"/>
                  </a:lnTo>
                  <a:lnTo>
                    <a:pt x="0" y="113588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6510" rIns="0" bIns="16510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solidFill>
                    <a:schemeClr val="bg1"/>
                  </a:solidFill>
                </a:rPr>
                <a:t>Configuración de un </a:t>
              </a:r>
              <a:r>
                <a:rPr lang="es-ES" kern="1200" dirty="0">
                  <a:solidFill>
                    <a:srgbClr val="A2D9F7"/>
                  </a:solidFill>
                </a:rPr>
                <a:t>modelo global de control, ágil y eficiente </a:t>
              </a:r>
              <a:r>
                <a:rPr lang="es-ES" kern="1200" dirty="0">
                  <a:solidFill>
                    <a:schemeClr val="bg1"/>
                  </a:solidFill>
                </a:rPr>
                <a:t>que profundiza en el </a:t>
              </a:r>
              <a:r>
                <a:rPr lang="es-ES" kern="1200" dirty="0">
                  <a:solidFill>
                    <a:srgbClr val="A2D9F7"/>
                  </a:solidFill>
                </a:rPr>
                <a:t>control previo</a:t>
              </a:r>
              <a:r>
                <a:rPr lang="es-ES" kern="1200" dirty="0">
                  <a:solidFill>
                    <a:schemeClr val="bg1"/>
                  </a:solidFill>
                </a:rPr>
                <a:t>…</a:t>
              </a:r>
            </a:p>
          </p:txBody>
        </p:sp>
      </p:grpSp>
      <p:grpSp>
        <p:nvGrpSpPr>
          <p:cNvPr id="20" name="Grupo 19">
            <a:extLst>
              <a:ext uri="{FF2B5EF4-FFF2-40B4-BE49-F238E27FC236}">
                <a16:creationId xmlns:a16="http://schemas.microsoft.com/office/drawing/2014/main" id="{7AA01103-0BD5-1EA3-1EEC-70368F24E565}"/>
              </a:ext>
            </a:extLst>
          </p:cNvPr>
          <p:cNvGrpSpPr/>
          <p:nvPr/>
        </p:nvGrpSpPr>
        <p:grpSpPr>
          <a:xfrm>
            <a:off x="7376758" y="3055947"/>
            <a:ext cx="2732293" cy="2827834"/>
            <a:chOff x="2784022" y="1282067"/>
            <a:chExt cx="2732293" cy="2827834"/>
          </a:xfrm>
        </p:grpSpPr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0BC144DE-9AAF-7AA5-0472-AE9F0A2B2B22}"/>
                </a:ext>
              </a:extLst>
            </p:cNvPr>
            <p:cNvSpPr/>
            <p:nvPr/>
          </p:nvSpPr>
          <p:spPr>
            <a:xfrm>
              <a:off x="2784022" y="1282067"/>
              <a:ext cx="2732293" cy="2827834"/>
            </a:xfrm>
            <a:prstGeom prst="ellipse">
              <a:avLst/>
            </a:prstGeom>
            <a:solidFill>
              <a:srgbClr val="00A9E0"/>
            </a:solidFill>
            <a:ln>
              <a:solidFill>
                <a:srgbClr val="00A9E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es-ES"/>
            </a:p>
          </p:txBody>
        </p:sp>
        <p:sp>
          <p:nvSpPr>
            <p:cNvPr id="25" name="Forma libre: forma 24">
              <a:extLst>
                <a:ext uri="{FF2B5EF4-FFF2-40B4-BE49-F238E27FC236}">
                  <a16:creationId xmlns:a16="http://schemas.microsoft.com/office/drawing/2014/main" id="{00EBAC65-09D5-2234-F29B-EA29DA2A54AC}"/>
                </a:ext>
              </a:extLst>
            </p:cNvPr>
            <p:cNvSpPr/>
            <p:nvPr/>
          </p:nvSpPr>
          <p:spPr>
            <a:xfrm>
              <a:off x="2969455" y="2086784"/>
              <a:ext cx="2395567" cy="1218399"/>
            </a:xfrm>
            <a:custGeom>
              <a:avLst/>
              <a:gdLst>
                <a:gd name="connsiteX0" fmla="*/ 0 w 2740520"/>
                <a:gd name="connsiteY0" fmla="*/ 0 h 1135882"/>
                <a:gd name="connsiteX1" fmla="*/ 2740520 w 2740520"/>
                <a:gd name="connsiteY1" fmla="*/ 0 h 1135882"/>
                <a:gd name="connsiteX2" fmla="*/ 2740520 w 2740520"/>
                <a:gd name="connsiteY2" fmla="*/ 1135882 h 1135882"/>
                <a:gd name="connsiteX3" fmla="*/ 0 w 2740520"/>
                <a:gd name="connsiteY3" fmla="*/ 1135882 h 1135882"/>
                <a:gd name="connsiteX4" fmla="*/ 0 w 2740520"/>
                <a:gd name="connsiteY4" fmla="*/ 0 h 113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0520" h="1135882">
                  <a:moveTo>
                    <a:pt x="0" y="0"/>
                  </a:moveTo>
                  <a:lnTo>
                    <a:pt x="2740520" y="0"/>
                  </a:lnTo>
                  <a:lnTo>
                    <a:pt x="2740520" y="1135882"/>
                  </a:lnTo>
                  <a:lnTo>
                    <a:pt x="0" y="113588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6510" rIns="0" bIns="16510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kern="1200" dirty="0">
                  <a:solidFill>
                    <a:schemeClr val="bg1"/>
                  </a:solidFill>
                </a:rPr>
                <a:t>… y su análisis permite</a:t>
              </a:r>
              <a:r>
                <a:rPr lang="es-ES" kern="1200" dirty="0">
                  <a:solidFill>
                    <a:srgbClr val="245A8C"/>
                  </a:solidFill>
                </a:rPr>
                <a:t> planificar el</a:t>
              </a:r>
              <a:r>
                <a:rPr lang="es-ES" kern="1200" dirty="0">
                  <a:solidFill>
                    <a:schemeClr val="bg1"/>
                  </a:solidFill>
                </a:rPr>
                <a:t> </a:t>
              </a:r>
              <a:r>
                <a:rPr lang="es-ES" kern="1200" dirty="0">
                  <a:solidFill>
                    <a:srgbClr val="245A8C"/>
                  </a:solidFill>
                </a:rPr>
                <a:t>control posterior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096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ol 7">
            <a:extLst>
              <a:ext uri="{FF2B5EF4-FFF2-40B4-BE49-F238E27FC236}">
                <a16:creationId xmlns:a16="http://schemas.microsoft.com/office/drawing/2014/main" id="{CC352E41-F166-4980-8119-31AE33A9B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708" y="195880"/>
            <a:ext cx="10069574" cy="128274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S" sz="3000" b="1" dirty="0">
                <a:solidFill>
                  <a:srgbClr val="00A9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Modelo de control interno </a:t>
            </a:r>
            <a:r>
              <a:rPr lang="es-ES" sz="3000" b="1" dirty="0">
                <a:latin typeface="Arial" panose="020B0604020202020204" pitchFamily="34" charset="0"/>
                <a:cs typeface="Arial" panose="020B0604020202020204" pitchFamily="34" charset="0"/>
              </a:rPr>
              <a:t>en el RCIL y en la organización</a:t>
            </a: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75405A18-4309-E21F-C9FB-FADBFF3179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4909103"/>
              </p:ext>
            </p:extLst>
          </p:nvPr>
        </p:nvGraphicFramePr>
        <p:xfrm>
          <a:off x="3329897" y="1320150"/>
          <a:ext cx="7894830" cy="5248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upo 4">
            <a:extLst>
              <a:ext uri="{FF2B5EF4-FFF2-40B4-BE49-F238E27FC236}">
                <a16:creationId xmlns:a16="http://schemas.microsoft.com/office/drawing/2014/main" id="{3DF1922F-7474-B184-40BB-9391E9231F9E}"/>
              </a:ext>
            </a:extLst>
          </p:cNvPr>
          <p:cNvGrpSpPr/>
          <p:nvPr/>
        </p:nvGrpSpPr>
        <p:grpSpPr>
          <a:xfrm>
            <a:off x="0" y="-132988"/>
            <a:ext cx="1282111" cy="6681425"/>
            <a:chOff x="0" y="-132988"/>
            <a:chExt cx="1282111" cy="6681425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EB744359-C4F3-ADE8-0746-487F38E717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>
            <a:xfrm rot="16200000">
              <a:off x="-641056" y="508068"/>
              <a:ext cx="2564223" cy="1282111"/>
            </a:xfrm>
            <a:prstGeom prst="rect">
              <a:avLst/>
            </a:prstGeom>
          </p:spPr>
        </p:pic>
        <p:pic>
          <p:nvPicPr>
            <p:cNvPr id="9" name="Imagen 8" descr="Icono&#10;&#10;Descripción generada automáticamente">
              <a:extLst>
                <a:ext uri="{FF2B5EF4-FFF2-40B4-BE49-F238E27FC236}">
                  <a16:creationId xmlns:a16="http://schemas.microsoft.com/office/drawing/2014/main" id="{4570CC3C-DD36-C94E-C0F8-438D95EA32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021058" y="4548187"/>
              <a:ext cx="33242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221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82D8D18-DBFA-433C-A31F-E1D32C6AA1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graphicEl>
                                              <a:dgm id="{582D8D18-DBFA-433C-A31F-E1D32C6AA1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graphicEl>
                                              <a:dgm id="{582D8D18-DBFA-433C-A31F-E1D32C6AA1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32C7950-4516-44DA-BDDF-C38FCA2D49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graphicEl>
                                              <a:dgm id="{232C7950-4516-44DA-BDDF-C38FCA2D49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graphicEl>
                                              <a:dgm id="{232C7950-4516-44DA-BDDF-C38FCA2D49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2885226-D5D4-4DF3-8DCE-FA742DBB5F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graphicEl>
                                              <a:dgm id="{92885226-D5D4-4DF3-8DCE-FA742DBB5F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graphicEl>
                                              <a:dgm id="{92885226-D5D4-4DF3-8DCE-FA742DBB5F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823D879-173F-4267-9A90-F7E3599349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graphicEl>
                                              <a:dgm id="{1823D879-173F-4267-9A90-F7E3599349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graphicEl>
                                              <a:dgm id="{1823D879-173F-4267-9A90-F7E3599349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597D8D4-A0E3-4EC7-9D0F-52E5FEA5B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graphicEl>
                                              <a:dgm id="{9597D8D4-A0E3-4EC7-9D0F-52E5FEA5B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graphicEl>
                                              <a:dgm id="{9597D8D4-A0E3-4EC7-9D0F-52E5FEA5B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F09A076-0E69-46F6-9E76-9AA921DB33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graphicEl>
                                              <a:dgm id="{8F09A076-0E69-46F6-9E76-9AA921DB33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graphicEl>
                                              <a:dgm id="{8F09A076-0E69-46F6-9E76-9AA921DB33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66557E8-3130-48EE-8A84-2609C1E74B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graphicEl>
                                              <a:dgm id="{B66557E8-3130-48EE-8A84-2609C1E74B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graphicEl>
                                              <a:dgm id="{B66557E8-3130-48EE-8A84-2609C1E74B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C363408-4D4E-4B8F-8C92-0871D62061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graphicEl>
                                              <a:dgm id="{5C363408-4D4E-4B8F-8C92-0871D62061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graphicEl>
                                              <a:dgm id="{5C363408-4D4E-4B8F-8C92-0871D62061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32196E8-C4F4-440A-A3CF-E7EEF76BD7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graphicEl>
                                              <a:dgm id="{B32196E8-C4F4-440A-A3CF-E7EEF76BD7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graphicEl>
                                              <a:dgm id="{B32196E8-C4F4-440A-A3CF-E7EEF76BD7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Graphic spid="7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ol 7">
            <a:extLst>
              <a:ext uri="{FF2B5EF4-FFF2-40B4-BE49-F238E27FC236}">
                <a16:creationId xmlns:a16="http://schemas.microsoft.com/office/drawing/2014/main" id="{CC352E41-F166-4980-8119-31AE33A9B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708" y="195880"/>
            <a:ext cx="10069574" cy="128274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S" sz="3000" b="1" dirty="0">
                <a:solidFill>
                  <a:srgbClr val="00A9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Observaciones</a:t>
            </a:r>
            <a:r>
              <a:rPr lang="es-ES" sz="3000" b="1" dirty="0">
                <a:latin typeface="Arial" panose="020B0604020202020204" pitchFamily="34" charset="0"/>
                <a:cs typeface="Arial" panose="020B0604020202020204" pitchFamily="34" charset="0"/>
              </a:rPr>
              <a:t> en los informes de Fiscalización de Requisitos Básicos</a:t>
            </a:r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0A2E5536-E609-3B7E-9676-14E4ACFF1BB1}"/>
              </a:ext>
            </a:extLst>
          </p:cNvPr>
          <p:cNvSpPr/>
          <p:nvPr/>
        </p:nvSpPr>
        <p:spPr>
          <a:xfrm>
            <a:off x="5224214" y="1479092"/>
            <a:ext cx="4551007" cy="1115263"/>
          </a:xfrm>
          <a:custGeom>
            <a:avLst/>
            <a:gdLst>
              <a:gd name="connsiteX0" fmla="*/ 0 w 2465847"/>
              <a:gd name="connsiteY0" fmla="*/ 0 h 1115263"/>
              <a:gd name="connsiteX1" fmla="*/ 2465847 w 2465847"/>
              <a:gd name="connsiteY1" fmla="*/ 0 h 1115263"/>
              <a:gd name="connsiteX2" fmla="*/ 2465847 w 2465847"/>
              <a:gd name="connsiteY2" fmla="*/ 1115263 h 1115263"/>
              <a:gd name="connsiteX3" fmla="*/ 0 w 2465847"/>
              <a:gd name="connsiteY3" fmla="*/ 1115263 h 1115263"/>
              <a:gd name="connsiteX4" fmla="*/ 0 w 2465847"/>
              <a:gd name="connsiteY4" fmla="*/ 0 h 111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5847" h="1115263">
                <a:moveTo>
                  <a:pt x="0" y="0"/>
                </a:moveTo>
                <a:lnTo>
                  <a:pt x="2465847" y="0"/>
                </a:lnTo>
                <a:lnTo>
                  <a:pt x="2465847" y="1115263"/>
                </a:lnTo>
                <a:lnTo>
                  <a:pt x="0" y="1115263"/>
                </a:lnTo>
                <a:lnTo>
                  <a:pt x="0" y="0"/>
                </a:lnTo>
                <a:close/>
              </a:path>
            </a:pathLst>
          </a:custGeom>
          <a:solidFill>
            <a:srgbClr val="245A8C"/>
          </a:solidFill>
          <a:ln>
            <a:solidFill>
              <a:srgbClr val="245A8C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marL="0" lvl="0" indent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700" kern="1200" dirty="0">
                <a:solidFill>
                  <a:srgbClr val="A2D9F7"/>
                </a:solidFill>
              </a:rPr>
              <a:t>Ausencia</a:t>
            </a:r>
            <a:r>
              <a:rPr lang="es-ES" sz="1700" kern="1200" dirty="0">
                <a:solidFill>
                  <a:schemeClr val="bg1"/>
                </a:solidFill>
              </a:rPr>
              <a:t> de la </a:t>
            </a:r>
            <a:r>
              <a:rPr lang="es-ES" sz="1700" kern="1200" dirty="0">
                <a:solidFill>
                  <a:srgbClr val="A2D9F7"/>
                </a:solidFill>
              </a:rPr>
              <a:t>regulación</a:t>
            </a:r>
            <a:r>
              <a:rPr lang="es-ES" sz="1700" kern="1200" dirty="0">
                <a:solidFill>
                  <a:schemeClr val="bg1"/>
                </a:solidFill>
              </a:rPr>
              <a:t> de las observaciones en el RCIL</a:t>
            </a:r>
            <a:endParaRPr lang="es-ES" sz="1700" kern="1200" dirty="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E215E06F-14D3-60C7-8739-CAC915BC52EB}"/>
              </a:ext>
            </a:extLst>
          </p:cNvPr>
          <p:cNvSpPr/>
          <p:nvPr/>
        </p:nvSpPr>
        <p:spPr>
          <a:xfrm>
            <a:off x="4009692" y="1479092"/>
            <a:ext cx="1104110" cy="1115263"/>
          </a:xfrm>
          <a:prstGeom prst="rect">
            <a:avLst/>
          </a:prstGeom>
          <a:solidFill>
            <a:srgbClr val="A2D9F7"/>
          </a:solidFill>
          <a:ln>
            <a:solidFill>
              <a:srgbClr val="A2D9F7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ES"/>
          </a:p>
        </p:txBody>
      </p:sp>
      <p:sp>
        <p:nvSpPr>
          <p:cNvPr id="13" name="Forma libre: forma 12">
            <a:extLst>
              <a:ext uri="{FF2B5EF4-FFF2-40B4-BE49-F238E27FC236}">
                <a16:creationId xmlns:a16="http://schemas.microsoft.com/office/drawing/2014/main" id="{0EB3C882-69B0-FCB8-0F78-2AA6391BC9B2}"/>
              </a:ext>
            </a:extLst>
          </p:cNvPr>
          <p:cNvSpPr/>
          <p:nvPr/>
        </p:nvSpPr>
        <p:spPr>
          <a:xfrm>
            <a:off x="4009692" y="2778374"/>
            <a:ext cx="4551007" cy="1115263"/>
          </a:xfrm>
          <a:custGeom>
            <a:avLst/>
            <a:gdLst>
              <a:gd name="connsiteX0" fmla="*/ 0 w 2465847"/>
              <a:gd name="connsiteY0" fmla="*/ 0 h 1115263"/>
              <a:gd name="connsiteX1" fmla="*/ 2465847 w 2465847"/>
              <a:gd name="connsiteY1" fmla="*/ 0 h 1115263"/>
              <a:gd name="connsiteX2" fmla="*/ 2465847 w 2465847"/>
              <a:gd name="connsiteY2" fmla="*/ 1115263 h 1115263"/>
              <a:gd name="connsiteX3" fmla="*/ 0 w 2465847"/>
              <a:gd name="connsiteY3" fmla="*/ 1115263 h 1115263"/>
              <a:gd name="connsiteX4" fmla="*/ 0 w 2465847"/>
              <a:gd name="connsiteY4" fmla="*/ 0 h 111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5847" h="1115263">
                <a:moveTo>
                  <a:pt x="0" y="0"/>
                </a:moveTo>
                <a:lnTo>
                  <a:pt x="2465847" y="0"/>
                </a:lnTo>
                <a:lnTo>
                  <a:pt x="2465847" y="1115263"/>
                </a:lnTo>
                <a:lnTo>
                  <a:pt x="0" y="1115263"/>
                </a:lnTo>
                <a:lnTo>
                  <a:pt x="0" y="0"/>
                </a:lnTo>
                <a:close/>
              </a:path>
            </a:pathLst>
          </a:custGeom>
          <a:solidFill>
            <a:srgbClr val="245A8C"/>
          </a:solidFill>
          <a:ln>
            <a:solidFill>
              <a:srgbClr val="245A8C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marL="0" lvl="0" indent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700" kern="1200" dirty="0">
                <a:solidFill>
                  <a:srgbClr val="A2D9F7"/>
                </a:solidFill>
              </a:rPr>
              <a:t>Análisis</a:t>
            </a:r>
            <a:r>
              <a:rPr lang="es-ES" sz="1700" kern="1200" dirty="0">
                <a:solidFill>
                  <a:schemeClr val="bg1"/>
                </a:solidFill>
              </a:rPr>
              <a:t> más allá de los elementos de comprobación obligatoria en FRB</a:t>
            </a:r>
            <a:endParaRPr lang="es-ES" sz="1700" kern="1200" dirty="0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4C9940E-0817-9CF3-54B7-02E5BA6CAAD6}"/>
              </a:ext>
            </a:extLst>
          </p:cNvPr>
          <p:cNvSpPr/>
          <p:nvPr/>
        </p:nvSpPr>
        <p:spPr>
          <a:xfrm>
            <a:off x="8671111" y="2761835"/>
            <a:ext cx="1104110" cy="1115263"/>
          </a:xfrm>
          <a:prstGeom prst="rect">
            <a:avLst/>
          </a:prstGeom>
          <a:solidFill>
            <a:srgbClr val="A2D9F7"/>
          </a:solidFill>
          <a:ln>
            <a:solidFill>
              <a:srgbClr val="A2D9F7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ES"/>
          </a:p>
        </p:txBody>
      </p:sp>
      <p:sp>
        <p:nvSpPr>
          <p:cNvPr id="16" name="Forma libre: forma 15">
            <a:extLst>
              <a:ext uri="{FF2B5EF4-FFF2-40B4-BE49-F238E27FC236}">
                <a16:creationId xmlns:a16="http://schemas.microsoft.com/office/drawing/2014/main" id="{D44FD3B5-2278-3D87-9B1F-A3EFB538D2FA}"/>
              </a:ext>
            </a:extLst>
          </p:cNvPr>
          <p:cNvSpPr/>
          <p:nvPr/>
        </p:nvSpPr>
        <p:spPr>
          <a:xfrm>
            <a:off x="5224214" y="4077656"/>
            <a:ext cx="4551007" cy="1115263"/>
          </a:xfrm>
          <a:custGeom>
            <a:avLst/>
            <a:gdLst>
              <a:gd name="connsiteX0" fmla="*/ 0 w 2465847"/>
              <a:gd name="connsiteY0" fmla="*/ 0 h 1115263"/>
              <a:gd name="connsiteX1" fmla="*/ 2465847 w 2465847"/>
              <a:gd name="connsiteY1" fmla="*/ 0 h 1115263"/>
              <a:gd name="connsiteX2" fmla="*/ 2465847 w 2465847"/>
              <a:gd name="connsiteY2" fmla="*/ 1115263 h 1115263"/>
              <a:gd name="connsiteX3" fmla="*/ 0 w 2465847"/>
              <a:gd name="connsiteY3" fmla="*/ 1115263 h 1115263"/>
              <a:gd name="connsiteX4" fmla="*/ 0 w 2465847"/>
              <a:gd name="connsiteY4" fmla="*/ 0 h 111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5847" h="1115263">
                <a:moveTo>
                  <a:pt x="0" y="0"/>
                </a:moveTo>
                <a:lnTo>
                  <a:pt x="2465847" y="0"/>
                </a:lnTo>
                <a:lnTo>
                  <a:pt x="2465847" y="1115263"/>
                </a:lnTo>
                <a:lnTo>
                  <a:pt x="0" y="1115263"/>
                </a:lnTo>
                <a:lnTo>
                  <a:pt x="0" y="0"/>
                </a:lnTo>
                <a:close/>
              </a:path>
            </a:pathLst>
          </a:custGeom>
          <a:solidFill>
            <a:srgbClr val="245A8C"/>
          </a:solidFill>
          <a:ln>
            <a:solidFill>
              <a:srgbClr val="245A8C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marL="0" lvl="0" indent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700" kern="1200" dirty="0">
                <a:solidFill>
                  <a:srgbClr val="A2D9F7"/>
                </a:solidFill>
              </a:rPr>
              <a:t>Objetivo:</a:t>
            </a:r>
            <a:r>
              <a:rPr lang="es-ES" sz="1700" kern="1200" dirty="0">
                <a:solidFill>
                  <a:schemeClr val="bg1"/>
                </a:solidFill>
              </a:rPr>
              <a:t> equilibrio entre un control previo ágil y eficiente y un análisis mediante observaciones</a:t>
            </a:r>
            <a:endParaRPr lang="es-ES" sz="1700" kern="1200" dirty="0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18EA4768-C5C1-C70A-5EAD-EC0E533448FA}"/>
              </a:ext>
            </a:extLst>
          </p:cNvPr>
          <p:cNvSpPr/>
          <p:nvPr/>
        </p:nvSpPr>
        <p:spPr>
          <a:xfrm>
            <a:off x="4009692" y="4077656"/>
            <a:ext cx="1104110" cy="1115263"/>
          </a:xfrm>
          <a:prstGeom prst="rect">
            <a:avLst/>
          </a:prstGeom>
          <a:solidFill>
            <a:srgbClr val="A2D9F7"/>
          </a:solidFill>
          <a:ln>
            <a:solidFill>
              <a:srgbClr val="A2D9F7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ES"/>
          </a:p>
        </p:txBody>
      </p:sp>
      <p:sp>
        <p:nvSpPr>
          <p:cNvPr id="18" name="Forma libre: forma 17">
            <a:extLst>
              <a:ext uri="{FF2B5EF4-FFF2-40B4-BE49-F238E27FC236}">
                <a16:creationId xmlns:a16="http://schemas.microsoft.com/office/drawing/2014/main" id="{8671A9C4-6ED7-AA32-BBCD-59FE966DDEC7}"/>
              </a:ext>
            </a:extLst>
          </p:cNvPr>
          <p:cNvSpPr/>
          <p:nvPr/>
        </p:nvSpPr>
        <p:spPr>
          <a:xfrm>
            <a:off x="4009692" y="5376938"/>
            <a:ext cx="4551007" cy="1115263"/>
          </a:xfrm>
          <a:custGeom>
            <a:avLst/>
            <a:gdLst>
              <a:gd name="connsiteX0" fmla="*/ 0 w 2465847"/>
              <a:gd name="connsiteY0" fmla="*/ 0 h 1115263"/>
              <a:gd name="connsiteX1" fmla="*/ 2465847 w 2465847"/>
              <a:gd name="connsiteY1" fmla="*/ 0 h 1115263"/>
              <a:gd name="connsiteX2" fmla="*/ 2465847 w 2465847"/>
              <a:gd name="connsiteY2" fmla="*/ 1115263 h 1115263"/>
              <a:gd name="connsiteX3" fmla="*/ 0 w 2465847"/>
              <a:gd name="connsiteY3" fmla="*/ 1115263 h 1115263"/>
              <a:gd name="connsiteX4" fmla="*/ 0 w 2465847"/>
              <a:gd name="connsiteY4" fmla="*/ 0 h 111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5847" h="1115263">
                <a:moveTo>
                  <a:pt x="0" y="0"/>
                </a:moveTo>
                <a:lnTo>
                  <a:pt x="2465847" y="0"/>
                </a:lnTo>
                <a:lnTo>
                  <a:pt x="2465847" y="1115263"/>
                </a:lnTo>
                <a:lnTo>
                  <a:pt x="0" y="1115263"/>
                </a:lnTo>
                <a:lnTo>
                  <a:pt x="0" y="0"/>
                </a:lnTo>
                <a:close/>
              </a:path>
            </a:pathLst>
          </a:custGeom>
          <a:solidFill>
            <a:srgbClr val="245A8C"/>
          </a:solidFill>
          <a:ln>
            <a:solidFill>
              <a:srgbClr val="245A8C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marL="0" lvl="0" indent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700" kern="1200">
                <a:solidFill>
                  <a:srgbClr val="A2D9F7"/>
                </a:solidFill>
              </a:rPr>
              <a:t>Cualificación del personal </a:t>
            </a:r>
            <a:r>
              <a:rPr lang="es-ES" sz="1700" kern="1200">
                <a:solidFill>
                  <a:schemeClr val="bg1"/>
                </a:solidFill>
              </a:rPr>
              <a:t>del OCIL</a:t>
            </a:r>
            <a:endParaRPr lang="es-ES" sz="1700" kern="1200" dirty="0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37CA4337-56F8-DA06-93FB-0CC401173731}"/>
              </a:ext>
            </a:extLst>
          </p:cNvPr>
          <p:cNvSpPr/>
          <p:nvPr/>
        </p:nvSpPr>
        <p:spPr>
          <a:xfrm>
            <a:off x="8671111" y="5360399"/>
            <a:ext cx="1104110" cy="1115263"/>
          </a:xfrm>
          <a:prstGeom prst="rect">
            <a:avLst/>
          </a:prstGeom>
          <a:solidFill>
            <a:srgbClr val="A2D9F7"/>
          </a:solidFill>
          <a:ln>
            <a:solidFill>
              <a:srgbClr val="A2D9F7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ES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D1DC0411-2326-999D-3F79-40DD461D6982}"/>
              </a:ext>
            </a:extLst>
          </p:cNvPr>
          <p:cNvGrpSpPr/>
          <p:nvPr/>
        </p:nvGrpSpPr>
        <p:grpSpPr>
          <a:xfrm>
            <a:off x="0" y="-132988"/>
            <a:ext cx="1282111" cy="6681425"/>
            <a:chOff x="0" y="-132988"/>
            <a:chExt cx="1282111" cy="6681425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7F400E4D-22C8-C165-4BA7-A80CC80BC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>
            <a:xfrm rot="16200000">
              <a:off x="-641056" y="508068"/>
              <a:ext cx="2564223" cy="1282111"/>
            </a:xfrm>
            <a:prstGeom prst="rect">
              <a:avLst/>
            </a:prstGeom>
          </p:spPr>
        </p:pic>
        <p:pic>
          <p:nvPicPr>
            <p:cNvPr id="7" name="Imagen 6" descr="Icono&#10;&#10;Descripción generada automáticamente">
              <a:extLst>
                <a:ext uri="{FF2B5EF4-FFF2-40B4-BE49-F238E27FC236}">
                  <a16:creationId xmlns:a16="http://schemas.microsoft.com/office/drawing/2014/main" id="{BEB3247D-8C38-1BA1-B19B-C23818A73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021058" y="4548187"/>
              <a:ext cx="33242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112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ol 7">
            <a:extLst>
              <a:ext uri="{FF2B5EF4-FFF2-40B4-BE49-F238E27FC236}">
                <a16:creationId xmlns:a16="http://schemas.microsoft.com/office/drawing/2014/main" id="{CC352E41-F166-4980-8119-31AE33A9B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707" y="195880"/>
            <a:ext cx="10461217" cy="128274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S" sz="3000" b="1" dirty="0">
                <a:solidFill>
                  <a:srgbClr val="00A9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Primera fase de la implementación </a:t>
            </a:r>
            <a:r>
              <a:rPr lang="es-ES" sz="3000" b="1" dirty="0">
                <a:latin typeface="Arial" panose="020B0604020202020204" pitchFamily="34" charset="0"/>
                <a:cs typeface="Arial" panose="020B0604020202020204" pitchFamily="34" charset="0"/>
              </a:rPr>
              <a:t>de observaciones en el modelo de la IGAT</a:t>
            </a:r>
          </a:p>
        </p:txBody>
      </p:sp>
      <p:sp>
        <p:nvSpPr>
          <p:cNvPr id="18" name="Forma libre: forma 17">
            <a:extLst>
              <a:ext uri="{FF2B5EF4-FFF2-40B4-BE49-F238E27FC236}">
                <a16:creationId xmlns:a16="http://schemas.microsoft.com/office/drawing/2014/main" id="{A0DB60AD-A74B-62E1-2717-8F37D86A96AF}"/>
              </a:ext>
            </a:extLst>
          </p:cNvPr>
          <p:cNvSpPr/>
          <p:nvPr/>
        </p:nvSpPr>
        <p:spPr>
          <a:xfrm>
            <a:off x="5762805" y="3717271"/>
            <a:ext cx="2611225" cy="2611225"/>
          </a:xfrm>
          <a:custGeom>
            <a:avLst/>
            <a:gdLst>
              <a:gd name="connsiteX0" fmla="*/ 1853459 w 2611225"/>
              <a:gd name="connsiteY0" fmla="*/ 416330 h 2611225"/>
              <a:gd name="connsiteX1" fmla="*/ 2056571 w 2611225"/>
              <a:gd name="connsiteY1" fmla="*/ 245890 h 2611225"/>
              <a:gd name="connsiteX2" fmla="*/ 2218833 w 2611225"/>
              <a:gd name="connsiteY2" fmla="*/ 382044 h 2611225"/>
              <a:gd name="connsiteX3" fmla="*/ 2086253 w 2611225"/>
              <a:gd name="connsiteY3" fmla="*/ 611667 h 2611225"/>
              <a:gd name="connsiteX4" fmla="*/ 2296907 w 2611225"/>
              <a:gd name="connsiteY4" fmla="*/ 976531 h 2611225"/>
              <a:gd name="connsiteX5" fmla="*/ 2562057 w 2611225"/>
              <a:gd name="connsiteY5" fmla="*/ 976524 h 2611225"/>
              <a:gd name="connsiteX6" fmla="*/ 2598839 w 2611225"/>
              <a:gd name="connsiteY6" fmla="*/ 1185125 h 2611225"/>
              <a:gd name="connsiteX7" fmla="*/ 2349677 w 2611225"/>
              <a:gd name="connsiteY7" fmla="*/ 1275805 h 2611225"/>
              <a:gd name="connsiteX8" fmla="*/ 2276518 w 2611225"/>
              <a:gd name="connsiteY8" fmla="*/ 1690713 h 2611225"/>
              <a:gd name="connsiteX9" fmla="*/ 2479638 w 2611225"/>
              <a:gd name="connsiteY9" fmla="*/ 1861143 h 2611225"/>
              <a:gd name="connsiteX10" fmla="*/ 2373729 w 2611225"/>
              <a:gd name="connsiteY10" fmla="*/ 2044584 h 2611225"/>
              <a:gd name="connsiteX11" fmla="*/ 2124572 w 2611225"/>
              <a:gd name="connsiteY11" fmla="*/ 1953891 h 2611225"/>
              <a:gd name="connsiteX12" fmla="*/ 1801831 w 2611225"/>
              <a:gd name="connsiteY12" fmla="*/ 2224703 h 2611225"/>
              <a:gd name="connsiteX13" fmla="*/ 1847880 w 2611225"/>
              <a:gd name="connsiteY13" fmla="*/ 2485823 h 2611225"/>
              <a:gd name="connsiteX14" fmla="*/ 1648836 w 2611225"/>
              <a:gd name="connsiteY14" fmla="*/ 2558269 h 2611225"/>
              <a:gd name="connsiteX15" fmla="*/ 1516267 w 2611225"/>
              <a:gd name="connsiteY15" fmla="*/ 2328639 h 2611225"/>
              <a:gd name="connsiteX16" fmla="*/ 1094958 w 2611225"/>
              <a:gd name="connsiteY16" fmla="*/ 2328639 h 2611225"/>
              <a:gd name="connsiteX17" fmla="*/ 962389 w 2611225"/>
              <a:gd name="connsiteY17" fmla="*/ 2558269 h 2611225"/>
              <a:gd name="connsiteX18" fmla="*/ 763345 w 2611225"/>
              <a:gd name="connsiteY18" fmla="*/ 2485823 h 2611225"/>
              <a:gd name="connsiteX19" fmla="*/ 809394 w 2611225"/>
              <a:gd name="connsiteY19" fmla="*/ 2224703 h 2611225"/>
              <a:gd name="connsiteX20" fmla="*/ 486653 w 2611225"/>
              <a:gd name="connsiteY20" fmla="*/ 1953891 h 2611225"/>
              <a:gd name="connsiteX21" fmla="*/ 237496 w 2611225"/>
              <a:gd name="connsiteY21" fmla="*/ 2044584 h 2611225"/>
              <a:gd name="connsiteX22" fmla="*/ 131587 w 2611225"/>
              <a:gd name="connsiteY22" fmla="*/ 1861143 h 2611225"/>
              <a:gd name="connsiteX23" fmla="*/ 334707 w 2611225"/>
              <a:gd name="connsiteY23" fmla="*/ 1690713 h 2611225"/>
              <a:gd name="connsiteX24" fmla="*/ 261547 w 2611225"/>
              <a:gd name="connsiteY24" fmla="*/ 1275805 h 2611225"/>
              <a:gd name="connsiteX25" fmla="*/ 12386 w 2611225"/>
              <a:gd name="connsiteY25" fmla="*/ 1185125 h 2611225"/>
              <a:gd name="connsiteX26" fmla="*/ 49168 w 2611225"/>
              <a:gd name="connsiteY26" fmla="*/ 976524 h 2611225"/>
              <a:gd name="connsiteX27" fmla="*/ 314318 w 2611225"/>
              <a:gd name="connsiteY27" fmla="*/ 976531 h 2611225"/>
              <a:gd name="connsiteX28" fmla="*/ 524972 w 2611225"/>
              <a:gd name="connsiteY28" fmla="*/ 611667 h 2611225"/>
              <a:gd name="connsiteX29" fmla="*/ 392392 w 2611225"/>
              <a:gd name="connsiteY29" fmla="*/ 382044 h 2611225"/>
              <a:gd name="connsiteX30" fmla="*/ 554654 w 2611225"/>
              <a:gd name="connsiteY30" fmla="*/ 245890 h 2611225"/>
              <a:gd name="connsiteX31" fmla="*/ 757766 w 2611225"/>
              <a:gd name="connsiteY31" fmla="*/ 416330 h 2611225"/>
              <a:gd name="connsiteX32" fmla="*/ 1153667 w 2611225"/>
              <a:gd name="connsiteY32" fmla="*/ 272234 h 2611225"/>
              <a:gd name="connsiteX33" fmla="*/ 1199703 w 2611225"/>
              <a:gd name="connsiteY33" fmla="*/ 11111 h 2611225"/>
              <a:gd name="connsiteX34" fmla="*/ 1411522 w 2611225"/>
              <a:gd name="connsiteY34" fmla="*/ 11111 h 2611225"/>
              <a:gd name="connsiteX35" fmla="*/ 1457558 w 2611225"/>
              <a:gd name="connsiteY35" fmla="*/ 272234 h 2611225"/>
              <a:gd name="connsiteX36" fmla="*/ 1853459 w 2611225"/>
              <a:gd name="connsiteY36" fmla="*/ 416330 h 2611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611225" h="2611225">
                <a:moveTo>
                  <a:pt x="1853459" y="416330"/>
                </a:moveTo>
                <a:lnTo>
                  <a:pt x="2056571" y="245890"/>
                </a:lnTo>
                <a:lnTo>
                  <a:pt x="2218833" y="382044"/>
                </a:lnTo>
                <a:lnTo>
                  <a:pt x="2086253" y="611667"/>
                </a:lnTo>
                <a:cubicBezTo>
                  <a:pt x="2180526" y="717717"/>
                  <a:pt x="2252202" y="841864"/>
                  <a:pt x="2296907" y="976531"/>
                </a:cubicBezTo>
                <a:lnTo>
                  <a:pt x="2562057" y="976524"/>
                </a:lnTo>
                <a:lnTo>
                  <a:pt x="2598839" y="1185125"/>
                </a:lnTo>
                <a:lnTo>
                  <a:pt x="2349677" y="1275805"/>
                </a:lnTo>
                <a:cubicBezTo>
                  <a:pt x="2353726" y="1417641"/>
                  <a:pt x="2328834" y="1558815"/>
                  <a:pt x="2276518" y="1690713"/>
                </a:cubicBezTo>
                <a:lnTo>
                  <a:pt x="2479638" y="1861143"/>
                </a:lnTo>
                <a:lnTo>
                  <a:pt x="2373729" y="2044584"/>
                </a:lnTo>
                <a:lnTo>
                  <a:pt x="2124572" y="1953891"/>
                </a:lnTo>
                <a:cubicBezTo>
                  <a:pt x="2036503" y="2065147"/>
                  <a:pt x="1926689" y="2157292"/>
                  <a:pt x="1801831" y="2224703"/>
                </a:cubicBezTo>
                <a:lnTo>
                  <a:pt x="1847880" y="2485823"/>
                </a:lnTo>
                <a:lnTo>
                  <a:pt x="1648836" y="2558269"/>
                </a:lnTo>
                <a:lnTo>
                  <a:pt x="1516267" y="2328639"/>
                </a:lnTo>
                <a:cubicBezTo>
                  <a:pt x="1377289" y="2357256"/>
                  <a:pt x="1233937" y="2357256"/>
                  <a:pt x="1094958" y="2328639"/>
                </a:cubicBezTo>
                <a:lnTo>
                  <a:pt x="962389" y="2558269"/>
                </a:lnTo>
                <a:lnTo>
                  <a:pt x="763345" y="2485823"/>
                </a:lnTo>
                <a:lnTo>
                  <a:pt x="809394" y="2224703"/>
                </a:lnTo>
                <a:cubicBezTo>
                  <a:pt x="684535" y="2157292"/>
                  <a:pt x="574721" y="2065147"/>
                  <a:pt x="486653" y="1953891"/>
                </a:cubicBezTo>
                <a:lnTo>
                  <a:pt x="237496" y="2044584"/>
                </a:lnTo>
                <a:lnTo>
                  <a:pt x="131587" y="1861143"/>
                </a:lnTo>
                <a:lnTo>
                  <a:pt x="334707" y="1690713"/>
                </a:lnTo>
                <a:cubicBezTo>
                  <a:pt x="282391" y="1558815"/>
                  <a:pt x="257498" y="1417641"/>
                  <a:pt x="261547" y="1275805"/>
                </a:cubicBezTo>
                <a:lnTo>
                  <a:pt x="12386" y="1185125"/>
                </a:lnTo>
                <a:lnTo>
                  <a:pt x="49168" y="976524"/>
                </a:lnTo>
                <a:lnTo>
                  <a:pt x="314318" y="976531"/>
                </a:lnTo>
                <a:cubicBezTo>
                  <a:pt x="359024" y="841863"/>
                  <a:pt x="430700" y="717717"/>
                  <a:pt x="524972" y="611667"/>
                </a:cubicBezTo>
                <a:lnTo>
                  <a:pt x="392392" y="382044"/>
                </a:lnTo>
                <a:lnTo>
                  <a:pt x="554654" y="245890"/>
                </a:lnTo>
                <a:lnTo>
                  <a:pt x="757766" y="416330"/>
                </a:lnTo>
                <a:cubicBezTo>
                  <a:pt x="878575" y="341905"/>
                  <a:pt x="1013282" y="292876"/>
                  <a:pt x="1153667" y="272234"/>
                </a:cubicBezTo>
                <a:lnTo>
                  <a:pt x="1199703" y="11111"/>
                </a:lnTo>
                <a:lnTo>
                  <a:pt x="1411522" y="11111"/>
                </a:lnTo>
                <a:lnTo>
                  <a:pt x="1457558" y="272234"/>
                </a:lnTo>
                <a:cubicBezTo>
                  <a:pt x="1597943" y="292876"/>
                  <a:pt x="1732649" y="341905"/>
                  <a:pt x="1853459" y="416330"/>
                </a:cubicBezTo>
                <a:close/>
              </a:path>
            </a:pathLst>
          </a:custGeom>
          <a:solidFill>
            <a:srgbClr val="245A8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212" tIns="626907" rIns="540212" bIns="672574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es-ES" sz="1200" kern="1200" dirty="0">
                <a:solidFill>
                  <a:schemeClr val="bg1"/>
                </a:solidFill>
              </a:rPr>
              <a:t>Sistema de </a:t>
            </a:r>
            <a:r>
              <a:rPr lang="es-ES" sz="1200" kern="1200" dirty="0">
                <a:solidFill>
                  <a:srgbClr val="A2D9F7"/>
                </a:solidFill>
              </a:rPr>
              <a:t>observaciones: predeterminadas, estandarizadas</a:t>
            </a:r>
            <a:r>
              <a:rPr lang="es-ES" sz="1200" kern="1200" dirty="0">
                <a:solidFill>
                  <a:schemeClr val="bg1"/>
                </a:solidFill>
              </a:rPr>
              <a:t>, con campos cerrados</a:t>
            </a:r>
          </a:p>
        </p:txBody>
      </p:sp>
      <p:sp>
        <p:nvSpPr>
          <p:cNvPr id="19" name="Forma libre: forma 18">
            <a:extLst>
              <a:ext uri="{FF2B5EF4-FFF2-40B4-BE49-F238E27FC236}">
                <a16:creationId xmlns:a16="http://schemas.microsoft.com/office/drawing/2014/main" id="{5C762565-61ED-0361-1B08-9617A00952B5}"/>
              </a:ext>
            </a:extLst>
          </p:cNvPr>
          <p:cNvSpPr/>
          <p:nvPr/>
        </p:nvSpPr>
        <p:spPr>
          <a:xfrm>
            <a:off x="4243546" y="3100072"/>
            <a:ext cx="1899073" cy="1899073"/>
          </a:xfrm>
          <a:custGeom>
            <a:avLst/>
            <a:gdLst>
              <a:gd name="connsiteX0" fmla="*/ 1420976 w 1899073"/>
              <a:gd name="connsiteY0" fmla="*/ 480987 h 1899073"/>
              <a:gd name="connsiteX1" fmla="*/ 1701153 w 1899073"/>
              <a:gd name="connsiteY1" fmla="*/ 396547 h 1899073"/>
              <a:gd name="connsiteX2" fmla="*/ 1804248 w 1899073"/>
              <a:gd name="connsiteY2" fmla="*/ 575112 h 1899073"/>
              <a:gd name="connsiteX3" fmla="*/ 1591032 w 1899073"/>
              <a:gd name="connsiteY3" fmla="*/ 775533 h 1899073"/>
              <a:gd name="connsiteX4" fmla="*/ 1591032 w 1899073"/>
              <a:gd name="connsiteY4" fmla="*/ 1123540 h 1899073"/>
              <a:gd name="connsiteX5" fmla="*/ 1804248 w 1899073"/>
              <a:gd name="connsiteY5" fmla="*/ 1323961 h 1899073"/>
              <a:gd name="connsiteX6" fmla="*/ 1701153 w 1899073"/>
              <a:gd name="connsiteY6" fmla="*/ 1502526 h 1899073"/>
              <a:gd name="connsiteX7" fmla="*/ 1420976 w 1899073"/>
              <a:gd name="connsiteY7" fmla="*/ 1418086 h 1899073"/>
              <a:gd name="connsiteX8" fmla="*/ 1119593 w 1899073"/>
              <a:gd name="connsiteY8" fmla="*/ 1592090 h 1899073"/>
              <a:gd name="connsiteX9" fmla="*/ 1052631 w 1899073"/>
              <a:gd name="connsiteY9" fmla="*/ 1876951 h 1899073"/>
              <a:gd name="connsiteX10" fmla="*/ 846442 w 1899073"/>
              <a:gd name="connsiteY10" fmla="*/ 1876951 h 1899073"/>
              <a:gd name="connsiteX11" fmla="*/ 779480 w 1899073"/>
              <a:gd name="connsiteY11" fmla="*/ 1592090 h 1899073"/>
              <a:gd name="connsiteX12" fmla="*/ 478097 w 1899073"/>
              <a:gd name="connsiteY12" fmla="*/ 1418086 h 1899073"/>
              <a:gd name="connsiteX13" fmla="*/ 197920 w 1899073"/>
              <a:gd name="connsiteY13" fmla="*/ 1502526 h 1899073"/>
              <a:gd name="connsiteX14" fmla="*/ 94825 w 1899073"/>
              <a:gd name="connsiteY14" fmla="*/ 1323961 h 1899073"/>
              <a:gd name="connsiteX15" fmla="*/ 308041 w 1899073"/>
              <a:gd name="connsiteY15" fmla="*/ 1123540 h 1899073"/>
              <a:gd name="connsiteX16" fmla="*/ 308041 w 1899073"/>
              <a:gd name="connsiteY16" fmla="*/ 775533 h 1899073"/>
              <a:gd name="connsiteX17" fmla="*/ 94825 w 1899073"/>
              <a:gd name="connsiteY17" fmla="*/ 575112 h 1899073"/>
              <a:gd name="connsiteX18" fmla="*/ 197920 w 1899073"/>
              <a:gd name="connsiteY18" fmla="*/ 396547 h 1899073"/>
              <a:gd name="connsiteX19" fmla="*/ 478097 w 1899073"/>
              <a:gd name="connsiteY19" fmla="*/ 480987 h 1899073"/>
              <a:gd name="connsiteX20" fmla="*/ 779480 w 1899073"/>
              <a:gd name="connsiteY20" fmla="*/ 306983 h 1899073"/>
              <a:gd name="connsiteX21" fmla="*/ 846442 w 1899073"/>
              <a:gd name="connsiteY21" fmla="*/ 22122 h 1899073"/>
              <a:gd name="connsiteX22" fmla="*/ 1052631 w 1899073"/>
              <a:gd name="connsiteY22" fmla="*/ 22122 h 1899073"/>
              <a:gd name="connsiteX23" fmla="*/ 1119593 w 1899073"/>
              <a:gd name="connsiteY23" fmla="*/ 306983 h 1899073"/>
              <a:gd name="connsiteX24" fmla="*/ 1420976 w 1899073"/>
              <a:gd name="connsiteY24" fmla="*/ 480987 h 1899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99073" h="1899073">
                <a:moveTo>
                  <a:pt x="1420976" y="480987"/>
                </a:moveTo>
                <a:lnTo>
                  <a:pt x="1701153" y="396547"/>
                </a:lnTo>
                <a:lnTo>
                  <a:pt x="1804248" y="575112"/>
                </a:lnTo>
                <a:lnTo>
                  <a:pt x="1591032" y="775533"/>
                </a:lnTo>
                <a:cubicBezTo>
                  <a:pt x="1621939" y="889477"/>
                  <a:pt x="1621939" y="1009597"/>
                  <a:pt x="1591032" y="1123540"/>
                </a:cubicBezTo>
                <a:lnTo>
                  <a:pt x="1804248" y="1323961"/>
                </a:lnTo>
                <a:lnTo>
                  <a:pt x="1701153" y="1502526"/>
                </a:lnTo>
                <a:lnTo>
                  <a:pt x="1420976" y="1418086"/>
                </a:lnTo>
                <a:cubicBezTo>
                  <a:pt x="1337751" y="1501824"/>
                  <a:pt x="1233724" y="1561884"/>
                  <a:pt x="1119593" y="1592090"/>
                </a:cubicBezTo>
                <a:lnTo>
                  <a:pt x="1052631" y="1876951"/>
                </a:lnTo>
                <a:lnTo>
                  <a:pt x="846442" y="1876951"/>
                </a:lnTo>
                <a:lnTo>
                  <a:pt x="779480" y="1592090"/>
                </a:lnTo>
                <a:cubicBezTo>
                  <a:pt x="665348" y="1561884"/>
                  <a:pt x="561322" y="1501824"/>
                  <a:pt x="478097" y="1418086"/>
                </a:cubicBezTo>
                <a:lnTo>
                  <a:pt x="197920" y="1502526"/>
                </a:lnTo>
                <a:lnTo>
                  <a:pt x="94825" y="1323961"/>
                </a:lnTo>
                <a:lnTo>
                  <a:pt x="308041" y="1123540"/>
                </a:lnTo>
                <a:cubicBezTo>
                  <a:pt x="277134" y="1009596"/>
                  <a:pt x="277134" y="889476"/>
                  <a:pt x="308041" y="775533"/>
                </a:cubicBezTo>
                <a:lnTo>
                  <a:pt x="94825" y="575112"/>
                </a:lnTo>
                <a:lnTo>
                  <a:pt x="197920" y="396547"/>
                </a:lnTo>
                <a:lnTo>
                  <a:pt x="478097" y="480987"/>
                </a:lnTo>
                <a:cubicBezTo>
                  <a:pt x="561322" y="397249"/>
                  <a:pt x="665349" y="337189"/>
                  <a:pt x="779480" y="306983"/>
                </a:cubicBezTo>
                <a:lnTo>
                  <a:pt x="846442" y="22122"/>
                </a:lnTo>
                <a:lnTo>
                  <a:pt x="1052631" y="22122"/>
                </a:lnTo>
                <a:lnTo>
                  <a:pt x="1119593" y="306983"/>
                </a:lnTo>
                <a:cubicBezTo>
                  <a:pt x="1233725" y="337189"/>
                  <a:pt x="1337751" y="397249"/>
                  <a:pt x="1420976" y="480987"/>
                </a:cubicBezTo>
                <a:close/>
              </a:path>
            </a:pathLst>
          </a:custGeom>
          <a:solidFill>
            <a:srgbClr val="A2D9F7"/>
          </a:solidFill>
          <a:ln>
            <a:solidFill>
              <a:srgbClr val="A2D9F7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92067" tIns="494957" rIns="492067" bIns="494957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100" kern="1200" dirty="0">
                <a:solidFill>
                  <a:schemeClr val="tx1"/>
                </a:solidFill>
              </a:rPr>
              <a:t>Tipos de observaciones: </a:t>
            </a:r>
            <a:r>
              <a:rPr lang="es-ES" sz="1100" b="1" kern="1200" dirty="0">
                <a:solidFill>
                  <a:schemeClr val="tx1"/>
                </a:solidFill>
              </a:rPr>
              <a:t>transversales y específicas </a:t>
            </a:r>
          </a:p>
        </p:txBody>
      </p:sp>
      <p:sp>
        <p:nvSpPr>
          <p:cNvPr id="20" name="Forma libre: forma 19">
            <a:extLst>
              <a:ext uri="{FF2B5EF4-FFF2-40B4-BE49-F238E27FC236}">
                <a16:creationId xmlns:a16="http://schemas.microsoft.com/office/drawing/2014/main" id="{78466908-01D4-E76D-7221-2A441E7C5FDD}"/>
              </a:ext>
            </a:extLst>
          </p:cNvPr>
          <p:cNvSpPr/>
          <p:nvPr/>
        </p:nvSpPr>
        <p:spPr>
          <a:xfrm>
            <a:off x="5098129" y="1580813"/>
            <a:ext cx="2278888" cy="2278888"/>
          </a:xfrm>
          <a:custGeom>
            <a:avLst/>
            <a:gdLst>
              <a:gd name="connsiteX0" fmla="*/ 1392266 w 1860704"/>
              <a:gd name="connsiteY0" fmla="*/ 471269 h 1860704"/>
              <a:gd name="connsiteX1" fmla="*/ 1666783 w 1860704"/>
              <a:gd name="connsiteY1" fmla="*/ 388535 h 1860704"/>
              <a:gd name="connsiteX2" fmla="*/ 1767795 w 1860704"/>
              <a:gd name="connsiteY2" fmla="*/ 563493 h 1860704"/>
              <a:gd name="connsiteX3" fmla="*/ 1558887 w 1860704"/>
              <a:gd name="connsiteY3" fmla="*/ 759864 h 1860704"/>
              <a:gd name="connsiteX4" fmla="*/ 1558887 w 1860704"/>
              <a:gd name="connsiteY4" fmla="*/ 1100840 h 1860704"/>
              <a:gd name="connsiteX5" fmla="*/ 1767795 w 1860704"/>
              <a:gd name="connsiteY5" fmla="*/ 1297211 h 1860704"/>
              <a:gd name="connsiteX6" fmla="*/ 1666783 w 1860704"/>
              <a:gd name="connsiteY6" fmla="*/ 1472169 h 1860704"/>
              <a:gd name="connsiteX7" fmla="*/ 1392266 w 1860704"/>
              <a:gd name="connsiteY7" fmla="*/ 1389435 h 1860704"/>
              <a:gd name="connsiteX8" fmla="*/ 1096972 w 1860704"/>
              <a:gd name="connsiteY8" fmla="*/ 1559923 h 1860704"/>
              <a:gd name="connsiteX9" fmla="*/ 1031364 w 1860704"/>
              <a:gd name="connsiteY9" fmla="*/ 1839028 h 1860704"/>
              <a:gd name="connsiteX10" fmla="*/ 829340 w 1860704"/>
              <a:gd name="connsiteY10" fmla="*/ 1839028 h 1860704"/>
              <a:gd name="connsiteX11" fmla="*/ 763732 w 1860704"/>
              <a:gd name="connsiteY11" fmla="*/ 1559923 h 1860704"/>
              <a:gd name="connsiteX12" fmla="*/ 468438 w 1860704"/>
              <a:gd name="connsiteY12" fmla="*/ 1389435 h 1860704"/>
              <a:gd name="connsiteX13" fmla="*/ 193921 w 1860704"/>
              <a:gd name="connsiteY13" fmla="*/ 1472169 h 1860704"/>
              <a:gd name="connsiteX14" fmla="*/ 92909 w 1860704"/>
              <a:gd name="connsiteY14" fmla="*/ 1297211 h 1860704"/>
              <a:gd name="connsiteX15" fmla="*/ 301817 w 1860704"/>
              <a:gd name="connsiteY15" fmla="*/ 1100840 h 1860704"/>
              <a:gd name="connsiteX16" fmla="*/ 301817 w 1860704"/>
              <a:gd name="connsiteY16" fmla="*/ 759864 h 1860704"/>
              <a:gd name="connsiteX17" fmla="*/ 92909 w 1860704"/>
              <a:gd name="connsiteY17" fmla="*/ 563493 h 1860704"/>
              <a:gd name="connsiteX18" fmla="*/ 193921 w 1860704"/>
              <a:gd name="connsiteY18" fmla="*/ 388535 h 1860704"/>
              <a:gd name="connsiteX19" fmla="*/ 468438 w 1860704"/>
              <a:gd name="connsiteY19" fmla="*/ 471269 h 1860704"/>
              <a:gd name="connsiteX20" fmla="*/ 763732 w 1860704"/>
              <a:gd name="connsiteY20" fmla="*/ 300781 h 1860704"/>
              <a:gd name="connsiteX21" fmla="*/ 829340 w 1860704"/>
              <a:gd name="connsiteY21" fmla="*/ 21676 h 1860704"/>
              <a:gd name="connsiteX22" fmla="*/ 1031364 w 1860704"/>
              <a:gd name="connsiteY22" fmla="*/ 21676 h 1860704"/>
              <a:gd name="connsiteX23" fmla="*/ 1096972 w 1860704"/>
              <a:gd name="connsiteY23" fmla="*/ 300781 h 1860704"/>
              <a:gd name="connsiteX24" fmla="*/ 1392266 w 1860704"/>
              <a:gd name="connsiteY24" fmla="*/ 471269 h 1860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60704" h="1860704">
                <a:moveTo>
                  <a:pt x="1197636" y="470671"/>
                </a:moveTo>
                <a:lnTo>
                  <a:pt x="1396657" y="347408"/>
                </a:lnTo>
                <a:lnTo>
                  <a:pt x="1513296" y="464047"/>
                </a:lnTo>
                <a:lnTo>
                  <a:pt x="1390034" y="663067"/>
                </a:lnTo>
                <a:cubicBezTo>
                  <a:pt x="1437509" y="744717"/>
                  <a:pt x="1462380" y="837538"/>
                  <a:pt x="1462090" y="931987"/>
                </a:cubicBezTo>
                <a:lnTo>
                  <a:pt x="1668349" y="1042712"/>
                </a:lnTo>
                <a:lnTo>
                  <a:pt x="1625656" y="1202043"/>
                </a:lnTo>
                <a:lnTo>
                  <a:pt x="1391668" y="1194805"/>
                </a:lnTo>
                <a:cubicBezTo>
                  <a:pt x="1344695" y="1276745"/>
                  <a:pt x="1276745" y="1344695"/>
                  <a:pt x="1194805" y="1391668"/>
                </a:cubicBezTo>
                <a:lnTo>
                  <a:pt x="1202043" y="1625656"/>
                </a:lnTo>
                <a:lnTo>
                  <a:pt x="1042712" y="1668348"/>
                </a:lnTo>
                <a:lnTo>
                  <a:pt x="931987" y="1462090"/>
                </a:lnTo>
                <a:cubicBezTo>
                  <a:pt x="837538" y="1462381"/>
                  <a:pt x="744718" y="1437509"/>
                  <a:pt x="663068" y="1390033"/>
                </a:cubicBezTo>
                <a:lnTo>
                  <a:pt x="464047" y="1513296"/>
                </a:lnTo>
                <a:lnTo>
                  <a:pt x="347408" y="1396657"/>
                </a:lnTo>
                <a:lnTo>
                  <a:pt x="470670" y="1197637"/>
                </a:lnTo>
                <a:cubicBezTo>
                  <a:pt x="423195" y="1115987"/>
                  <a:pt x="398324" y="1023166"/>
                  <a:pt x="398614" y="928717"/>
                </a:cubicBezTo>
                <a:lnTo>
                  <a:pt x="192355" y="817992"/>
                </a:lnTo>
                <a:lnTo>
                  <a:pt x="235048" y="658661"/>
                </a:lnTo>
                <a:lnTo>
                  <a:pt x="469036" y="665899"/>
                </a:lnTo>
                <a:cubicBezTo>
                  <a:pt x="516009" y="583959"/>
                  <a:pt x="583959" y="516009"/>
                  <a:pt x="665899" y="469036"/>
                </a:cubicBezTo>
                <a:lnTo>
                  <a:pt x="658661" y="235048"/>
                </a:lnTo>
                <a:lnTo>
                  <a:pt x="817992" y="192356"/>
                </a:lnTo>
                <a:lnTo>
                  <a:pt x="928717" y="398614"/>
                </a:lnTo>
                <a:cubicBezTo>
                  <a:pt x="1023166" y="398323"/>
                  <a:pt x="1115986" y="423195"/>
                  <a:pt x="1197636" y="470671"/>
                </a:cubicBezTo>
                <a:close/>
              </a:path>
            </a:pathLst>
          </a:custGeom>
          <a:solidFill>
            <a:srgbClr val="245A8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31169" tIns="631169" rIns="631169" bIns="6311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100" kern="1200" dirty="0">
                <a:solidFill>
                  <a:srgbClr val="A2D9F7"/>
                </a:solidFill>
              </a:rPr>
              <a:t>Categorización</a:t>
            </a:r>
            <a:r>
              <a:rPr lang="es-ES" sz="1100" kern="1200" dirty="0"/>
              <a:t> de observaciones en </a:t>
            </a:r>
            <a:r>
              <a:rPr lang="es-ES" sz="1100" kern="1200" dirty="0">
                <a:solidFill>
                  <a:srgbClr val="A2D9F7"/>
                </a:solidFill>
              </a:rPr>
              <a:t>4 tipos</a:t>
            </a:r>
            <a:r>
              <a:rPr lang="es-ES" sz="1100" kern="1200" dirty="0"/>
              <a:t> en función del riesgo</a:t>
            </a:r>
          </a:p>
        </p:txBody>
      </p:sp>
      <p:sp>
        <p:nvSpPr>
          <p:cNvPr id="21" name="Flecha: circular 20">
            <a:extLst>
              <a:ext uri="{FF2B5EF4-FFF2-40B4-BE49-F238E27FC236}">
                <a16:creationId xmlns:a16="http://schemas.microsoft.com/office/drawing/2014/main" id="{1DEC1687-5633-F1AD-B71D-D3753C8B0426}"/>
              </a:ext>
            </a:extLst>
          </p:cNvPr>
          <p:cNvSpPr/>
          <p:nvPr/>
        </p:nvSpPr>
        <p:spPr>
          <a:xfrm>
            <a:off x="5568139" y="3319752"/>
            <a:ext cx="3342368" cy="3342368"/>
          </a:xfrm>
          <a:prstGeom prst="circularArrow">
            <a:avLst>
              <a:gd name="adj1" fmla="val 4687"/>
              <a:gd name="adj2" fmla="val 299029"/>
              <a:gd name="adj3" fmla="val 2527966"/>
              <a:gd name="adj4" fmla="val 15836087"/>
              <a:gd name="adj5" fmla="val 5469"/>
            </a:avLst>
          </a:prstGeom>
          <a:solidFill>
            <a:srgbClr val="00A9E0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ES"/>
          </a:p>
        </p:txBody>
      </p:sp>
      <p:sp>
        <p:nvSpPr>
          <p:cNvPr id="23" name="Flecha: circular 22">
            <a:extLst>
              <a:ext uri="{FF2B5EF4-FFF2-40B4-BE49-F238E27FC236}">
                <a16:creationId xmlns:a16="http://schemas.microsoft.com/office/drawing/2014/main" id="{B777F616-649A-75BA-59E7-1AE887190F6E}"/>
              </a:ext>
            </a:extLst>
          </p:cNvPr>
          <p:cNvSpPr/>
          <p:nvPr/>
        </p:nvSpPr>
        <p:spPr>
          <a:xfrm>
            <a:off x="4876821" y="1379967"/>
            <a:ext cx="2618347" cy="2618347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rgbClr val="A2D9F7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s-ES"/>
          </a:p>
        </p:txBody>
      </p:sp>
      <p:sp>
        <p:nvSpPr>
          <p:cNvPr id="5" name="Forma libre: forma 4">
            <a:extLst>
              <a:ext uri="{FF2B5EF4-FFF2-40B4-BE49-F238E27FC236}">
                <a16:creationId xmlns:a16="http://schemas.microsoft.com/office/drawing/2014/main" id="{F8EBC351-9BFE-C482-3073-E3E85FD02C68}"/>
              </a:ext>
            </a:extLst>
          </p:cNvPr>
          <p:cNvSpPr/>
          <p:nvPr/>
        </p:nvSpPr>
        <p:spPr>
          <a:xfrm>
            <a:off x="6902307" y="1387089"/>
            <a:ext cx="1628337" cy="1503781"/>
          </a:xfrm>
          <a:custGeom>
            <a:avLst/>
            <a:gdLst>
              <a:gd name="connsiteX0" fmla="*/ 1420976 w 1899073"/>
              <a:gd name="connsiteY0" fmla="*/ 480987 h 1899073"/>
              <a:gd name="connsiteX1" fmla="*/ 1701153 w 1899073"/>
              <a:gd name="connsiteY1" fmla="*/ 396547 h 1899073"/>
              <a:gd name="connsiteX2" fmla="*/ 1804248 w 1899073"/>
              <a:gd name="connsiteY2" fmla="*/ 575112 h 1899073"/>
              <a:gd name="connsiteX3" fmla="*/ 1591032 w 1899073"/>
              <a:gd name="connsiteY3" fmla="*/ 775533 h 1899073"/>
              <a:gd name="connsiteX4" fmla="*/ 1591032 w 1899073"/>
              <a:gd name="connsiteY4" fmla="*/ 1123540 h 1899073"/>
              <a:gd name="connsiteX5" fmla="*/ 1804248 w 1899073"/>
              <a:gd name="connsiteY5" fmla="*/ 1323961 h 1899073"/>
              <a:gd name="connsiteX6" fmla="*/ 1701153 w 1899073"/>
              <a:gd name="connsiteY6" fmla="*/ 1502526 h 1899073"/>
              <a:gd name="connsiteX7" fmla="*/ 1420976 w 1899073"/>
              <a:gd name="connsiteY7" fmla="*/ 1418086 h 1899073"/>
              <a:gd name="connsiteX8" fmla="*/ 1119593 w 1899073"/>
              <a:gd name="connsiteY8" fmla="*/ 1592090 h 1899073"/>
              <a:gd name="connsiteX9" fmla="*/ 1052631 w 1899073"/>
              <a:gd name="connsiteY9" fmla="*/ 1876951 h 1899073"/>
              <a:gd name="connsiteX10" fmla="*/ 846442 w 1899073"/>
              <a:gd name="connsiteY10" fmla="*/ 1876951 h 1899073"/>
              <a:gd name="connsiteX11" fmla="*/ 779480 w 1899073"/>
              <a:gd name="connsiteY11" fmla="*/ 1592090 h 1899073"/>
              <a:gd name="connsiteX12" fmla="*/ 478097 w 1899073"/>
              <a:gd name="connsiteY12" fmla="*/ 1418086 h 1899073"/>
              <a:gd name="connsiteX13" fmla="*/ 197920 w 1899073"/>
              <a:gd name="connsiteY13" fmla="*/ 1502526 h 1899073"/>
              <a:gd name="connsiteX14" fmla="*/ 94825 w 1899073"/>
              <a:gd name="connsiteY14" fmla="*/ 1323961 h 1899073"/>
              <a:gd name="connsiteX15" fmla="*/ 308041 w 1899073"/>
              <a:gd name="connsiteY15" fmla="*/ 1123540 h 1899073"/>
              <a:gd name="connsiteX16" fmla="*/ 308041 w 1899073"/>
              <a:gd name="connsiteY16" fmla="*/ 775533 h 1899073"/>
              <a:gd name="connsiteX17" fmla="*/ 94825 w 1899073"/>
              <a:gd name="connsiteY17" fmla="*/ 575112 h 1899073"/>
              <a:gd name="connsiteX18" fmla="*/ 197920 w 1899073"/>
              <a:gd name="connsiteY18" fmla="*/ 396547 h 1899073"/>
              <a:gd name="connsiteX19" fmla="*/ 478097 w 1899073"/>
              <a:gd name="connsiteY19" fmla="*/ 480987 h 1899073"/>
              <a:gd name="connsiteX20" fmla="*/ 779480 w 1899073"/>
              <a:gd name="connsiteY20" fmla="*/ 306983 h 1899073"/>
              <a:gd name="connsiteX21" fmla="*/ 846442 w 1899073"/>
              <a:gd name="connsiteY21" fmla="*/ 22122 h 1899073"/>
              <a:gd name="connsiteX22" fmla="*/ 1052631 w 1899073"/>
              <a:gd name="connsiteY22" fmla="*/ 22122 h 1899073"/>
              <a:gd name="connsiteX23" fmla="*/ 1119593 w 1899073"/>
              <a:gd name="connsiteY23" fmla="*/ 306983 h 1899073"/>
              <a:gd name="connsiteX24" fmla="*/ 1420976 w 1899073"/>
              <a:gd name="connsiteY24" fmla="*/ 480987 h 1899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99073" h="1899073">
                <a:moveTo>
                  <a:pt x="1420976" y="480987"/>
                </a:moveTo>
                <a:lnTo>
                  <a:pt x="1701153" y="396547"/>
                </a:lnTo>
                <a:lnTo>
                  <a:pt x="1804248" y="575112"/>
                </a:lnTo>
                <a:lnTo>
                  <a:pt x="1591032" y="775533"/>
                </a:lnTo>
                <a:cubicBezTo>
                  <a:pt x="1621939" y="889477"/>
                  <a:pt x="1621939" y="1009597"/>
                  <a:pt x="1591032" y="1123540"/>
                </a:cubicBezTo>
                <a:lnTo>
                  <a:pt x="1804248" y="1323961"/>
                </a:lnTo>
                <a:lnTo>
                  <a:pt x="1701153" y="1502526"/>
                </a:lnTo>
                <a:lnTo>
                  <a:pt x="1420976" y="1418086"/>
                </a:lnTo>
                <a:cubicBezTo>
                  <a:pt x="1337751" y="1501824"/>
                  <a:pt x="1233724" y="1561884"/>
                  <a:pt x="1119593" y="1592090"/>
                </a:cubicBezTo>
                <a:lnTo>
                  <a:pt x="1052631" y="1876951"/>
                </a:lnTo>
                <a:lnTo>
                  <a:pt x="846442" y="1876951"/>
                </a:lnTo>
                <a:lnTo>
                  <a:pt x="779480" y="1592090"/>
                </a:lnTo>
                <a:cubicBezTo>
                  <a:pt x="665348" y="1561884"/>
                  <a:pt x="561322" y="1501824"/>
                  <a:pt x="478097" y="1418086"/>
                </a:cubicBezTo>
                <a:lnTo>
                  <a:pt x="197920" y="1502526"/>
                </a:lnTo>
                <a:lnTo>
                  <a:pt x="94825" y="1323961"/>
                </a:lnTo>
                <a:lnTo>
                  <a:pt x="308041" y="1123540"/>
                </a:lnTo>
                <a:cubicBezTo>
                  <a:pt x="277134" y="1009596"/>
                  <a:pt x="277134" y="889476"/>
                  <a:pt x="308041" y="775533"/>
                </a:cubicBezTo>
                <a:lnTo>
                  <a:pt x="94825" y="575112"/>
                </a:lnTo>
                <a:lnTo>
                  <a:pt x="197920" y="396547"/>
                </a:lnTo>
                <a:lnTo>
                  <a:pt x="478097" y="480987"/>
                </a:lnTo>
                <a:cubicBezTo>
                  <a:pt x="561322" y="397249"/>
                  <a:pt x="665349" y="337189"/>
                  <a:pt x="779480" y="306983"/>
                </a:cubicBezTo>
                <a:lnTo>
                  <a:pt x="846442" y="22122"/>
                </a:lnTo>
                <a:lnTo>
                  <a:pt x="1052631" y="22122"/>
                </a:lnTo>
                <a:lnTo>
                  <a:pt x="1119593" y="306983"/>
                </a:lnTo>
                <a:cubicBezTo>
                  <a:pt x="1233725" y="337189"/>
                  <a:pt x="1337751" y="397249"/>
                  <a:pt x="1420976" y="480987"/>
                </a:cubicBezTo>
                <a:close/>
              </a:path>
            </a:pathLst>
          </a:custGeom>
          <a:solidFill>
            <a:srgbClr val="A2D9F7"/>
          </a:solidFill>
          <a:ln>
            <a:solidFill>
              <a:srgbClr val="A2D9F7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92067" tIns="494957" rIns="492067" bIns="494957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100" kern="1200" dirty="0">
                <a:solidFill>
                  <a:schemeClr val="tx1"/>
                </a:solidFill>
              </a:rPr>
              <a:t>Sistema </a:t>
            </a:r>
            <a:r>
              <a:rPr lang="es-ES" sz="1100" b="1" kern="1200" dirty="0">
                <a:solidFill>
                  <a:schemeClr val="tx1"/>
                </a:solidFill>
              </a:rPr>
              <a:t>explotable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E6529E3-6B59-B9E1-FA5C-B7365EF9F15B}"/>
              </a:ext>
            </a:extLst>
          </p:cNvPr>
          <p:cNvGrpSpPr/>
          <p:nvPr/>
        </p:nvGrpSpPr>
        <p:grpSpPr>
          <a:xfrm>
            <a:off x="0" y="-132988"/>
            <a:ext cx="1282111" cy="6681425"/>
            <a:chOff x="0" y="-132988"/>
            <a:chExt cx="1282111" cy="6681425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20ADDD22-9F2C-4A9F-02FE-71FB81AABC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>
            <a:xfrm rot="16200000">
              <a:off x="-641056" y="508068"/>
              <a:ext cx="2564223" cy="1282111"/>
            </a:xfrm>
            <a:prstGeom prst="rect">
              <a:avLst/>
            </a:prstGeom>
          </p:spPr>
        </p:pic>
        <p:pic>
          <p:nvPicPr>
            <p:cNvPr id="9" name="Imagen 8" descr="Icono&#10;&#10;Descripción generada automáticamente">
              <a:extLst>
                <a:ext uri="{FF2B5EF4-FFF2-40B4-BE49-F238E27FC236}">
                  <a16:creationId xmlns:a16="http://schemas.microsoft.com/office/drawing/2014/main" id="{804946B1-52C4-EAEC-D1B3-BFB95EC158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021058" y="4548187"/>
              <a:ext cx="33242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63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ol 7">
            <a:extLst>
              <a:ext uri="{FF2B5EF4-FFF2-40B4-BE49-F238E27FC236}">
                <a16:creationId xmlns:a16="http://schemas.microsoft.com/office/drawing/2014/main" id="{CC352E41-F166-4980-8119-31AE33A9B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9999" y="-3"/>
            <a:ext cx="10461217" cy="128207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S" sz="3000" b="1" dirty="0">
                <a:solidFill>
                  <a:srgbClr val="00A9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Notas</a:t>
            </a:r>
            <a:r>
              <a:rPr lang="es-ES" sz="30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000" b="1" dirty="0">
                <a:latin typeface="Arial" panose="020B0604020202020204" pitchFamily="34" charset="0"/>
                <a:cs typeface="Arial" panose="020B0604020202020204" pitchFamily="34" charset="0"/>
              </a:rPr>
              <a:t>explicativas</a:t>
            </a:r>
          </a:p>
        </p:txBody>
      </p:sp>
      <p:grpSp>
        <p:nvGrpSpPr>
          <p:cNvPr id="38" name="Grupo 37">
            <a:extLst>
              <a:ext uri="{FF2B5EF4-FFF2-40B4-BE49-F238E27FC236}">
                <a16:creationId xmlns:a16="http://schemas.microsoft.com/office/drawing/2014/main" id="{7A93D060-5EFB-D4E9-1D8D-830B9BDCEB58}"/>
              </a:ext>
            </a:extLst>
          </p:cNvPr>
          <p:cNvGrpSpPr/>
          <p:nvPr/>
        </p:nvGrpSpPr>
        <p:grpSpPr>
          <a:xfrm>
            <a:off x="5854032" y="2923667"/>
            <a:ext cx="3073564" cy="1282069"/>
            <a:chOff x="2825307" y="1368772"/>
            <a:chExt cx="3073564" cy="1282069"/>
          </a:xfrm>
        </p:grpSpPr>
        <p:sp>
          <p:nvSpPr>
            <p:cNvPr id="24" name="Elipse 23">
              <a:extLst>
                <a:ext uri="{FF2B5EF4-FFF2-40B4-BE49-F238E27FC236}">
                  <a16:creationId xmlns:a16="http://schemas.microsoft.com/office/drawing/2014/main" id="{093B765A-4624-A372-9996-649C381AE185}"/>
                </a:ext>
              </a:extLst>
            </p:cNvPr>
            <p:cNvSpPr/>
            <p:nvPr/>
          </p:nvSpPr>
          <p:spPr>
            <a:xfrm>
              <a:off x="2825307" y="1368772"/>
              <a:ext cx="1228136" cy="1282069"/>
            </a:xfrm>
            <a:prstGeom prst="ellipse">
              <a:avLst/>
            </a:prstGeom>
            <a:solidFill>
              <a:srgbClr val="00A9E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es-ES"/>
            </a:p>
          </p:txBody>
        </p:sp>
        <p:sp>
          <p:nvSpPr>
            <p:cNvPr id="25" name="Forma libre: forma 24">
              <a:extLst>
                <a:ext uri="{FF2B5EF4-FFF2-40B4-BE49-F238E27FC236}">
                  <a16:creationId xmlns:a16="http://schemas.microsoft.com/office/drawing/2014/main" id="{EBD6D99B-B758-0E37-ABB9-0867B7F846D9}"/>
                </a:ext>
              </a:extLst>
            </p:cNvPr>
            <p:cNvSpPr/>
            <p:nvPr/>
          </p:nvSpPr>
          <p:spPr>
            <a:xfrm>
              <a:off x="3158351" y="1752808"/>
              <a:ext cx="2740520" cy="512350"/>
            </a:xfrm>
            <a:custGeom>
              <a:avLst/>
              <a:gdLst>
                <a:gd name="connsiteX0" fmla="*/ 0 w 2740520"/>
                <a:gd name="connsiteY0" fmla="*/ 0 h 512350"/>
                <a:gd name="connsiteX1" fmla="*/ 2740520 w 2740520"/>
                <a:gd name="connsiteY1" fmla="*/ 0 h 512350"/>
                <a:gd name="connsiteX2" fmla="*/ 2740520 w 2740520"/>
                <a:gd name="connsiteY2" fmla="*/ 512350 h 512350"/>
                <a:gd name="connsiteX3" fmla="*/ 0 w 2740520"/>
                <a:gd name="connsiteY3" fmla="*/ 512350 h 512350"/>
                <a:gd name="connsiteX4" fmla="*/ 0 w 2740520"/>
                <a:gd name="connsiteY4" fmla="*/ 0 h 51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0520" h="512350">
                  <a:moveTo>
                    <a:pt x="0" y="0"/>
                  </a:moveTo>
                  <a:lnTo>
                    <a:pt x="2740520" y="0"/>
                  </a:lnTo>
                  <a:lnTo>
                    <a:pt x="2740520" y="512350"/>
                  </a:lnTo>
                  <a:lnTo>
                    <a:pt x="0" y="51235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21590" rIns="0" bIns="21590" numCol="1" spcCol="1270" anchor="ctr" anchorCtr="0">
              <a:noAutofit/>
            </a:bodyPr>
            <a:lstStyle/>
            <a:p>
              <a:pPr marL="0" lvl="0" indent="0" algn="l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1900" kern="1200" dirty="0">
                  <a:solidFill>
                    <a:schemeClr val="bg1"/>
                  </a:solidFill>
                </a:rPr>
                <a:t>Notas</a:t>
              </a:r>
            </a:p>
          </p:txBody>
        </p:sp>
      </p:grpSp>
      <p:grpSp>
        <p:nvGrpSpPr>
          <p:cNvPr id="39" name="Grupo 38">
            <a:extLst>
              <a:ext uri="{FF2B5EF4-FFF2-40B4-BE49-F238E27FC236}">
                <a16:creationId xmlns:a16="http://schemas.microsoft.com/office/drawing/2014/main" id="{FC21A417-E174-CCBD-72F0-6EE79836921A}"/>
              </a:ext>
            </a:extLst>
          </p:cNvPr>
          <p:cNvGrpSpPr/>
          <p:nvPr/>
        </p:nvGrpSpPr>
        <p:grpSpPr>
          <a:xfrm>
            <a:off x="2543547" y="2134059"/>
            <a:ext cx="2732293" cy="2827834"/>
            <a:chOff x="3297627" y="2148582"/>
            <a:chExt cx="3658046" cy="3613783"/>
          </a:xfrm>
        </p:grpSpPr>
        <p:sp>
          <p:nvSpPr>
            <p:cNvPr id="23" name="Elipse 22">
              <a:extLst>
                <a:ext uri="{FF2B5EF4-FFF2-40B4-BE49-F238E27FC236}">
                  <a16:creationId xmlns:a16="http://schemas.microsoft.com/office/drawing/2014/main" id="{CD58BA1B-BFF1-17F8-11CC-69C4A8B6CD8E}"/>
                </a:ext>
              </a:extLst>
            </p:cNvPr>
            <p:cNvSpPr/>
            <p:nvPr/>
          </p:nvSpPr>
          <p:spPr>
            <a:xfrm>
              <a:off x="3297627" y="2148582"/>
              <a:ext cx="3658046" cy="3613783"/>
            </a:xfrm>
            <a:prstGeom prst="ellipse">
              <a:avLst/>
            </a:prstGeom>
            <a:solidFill>
              <a:srgbClr val="245A8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es-ES"/>
            </a:p>
          </p:txBody>
        </p:sp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id="{2238AC37-AF4E-D05B-D79F-6C9551D95F13}"/>
                </a:ext>
              </a:extLst>
            </p:cNvPr>
            <p:cNvSpPr/>
            <p:nvPr/>
          </p:nvSpPr>
          <p:spPr>
            <a:xfrm>
              <a:off x="3700228" y="3684911"/>
              <a:ext cx="2740520" cy="473284"/>
            </a:xfrm>
            <a:custGeom>
              <a:avLst/>
              <a:gdLst>
                <a:gd name="connsiteX0" fmla="*/ 0 w 2740520"/>
                <a:gd name="connsiteY0" fmla="*/ 0 h 473284"/>
                <a:gd name="connsiteX1" fmla="*/ 2740520 w 2740520"/>
                <a:gd name="connsiteY1" fmla="*/ 0 h 473284"/>
                <a:gd name="connsiteX2" fmla="*/ 2740520 w 2740520"/>
                <a:gd name="connsiteY2" fmla="*/ 473284 h 473284"/>
                <a:gd name="connsiteX3" fmla="*/ 0 w 2740520"/>
                <a:gd name="connsiteY3" fmla="*/ 473284 h 473284"/>
                <a:gd name="connsiteX4" fmla="*/ 0 w 2740520"/>
                <a:gd name="connsiteY4" fmla="*/ 0 h 47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0520" h="473284">
                  <a:moveTo>
                    <a:pt x="0" y="0"/>
                  </a:moveTo>
                  <a:lnTo>
                    <a:pt x="2740520" y="0"/>
                  </a:lnTo>
                  <a:lnTo>
                    <a:pt x="2740520" y="473284"/>
                  </a:lnTo>
                  <a:lnTo>
                    <a:pt x="0" y="4732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6510" rIns="0" bIns="1651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s-ES" sz="1900" kern="1200" dirty="0">
                  <a:solidFill>
                    <a:srgbClr val="A2D9F7"/>
                  </a:solidFill>
                </a:rPr>
                <a:t>No</a:t>
              </a:r>
              <a:r>
                <a:rPr lang="es-ES" sz="1900" kern="1200" dirty="0">
                  <a:solidFill>
                    <a:schemeClr val="bg1"/>
                  </a:solidFill>
                </a:rPr>
                <a:t> serían </a:t>
              </a:r>
              <a:r>
                <a:rPr lang="es-ES" sz="1900" kern="1200" dirty="0">
                  <a:solidFill>
                    <a:srgbClr val="A2D9F7"/>
                  </a:solidFill>
                </a:rPr>
                <a:t>explotables</a:t>
              </a:r>
              <a:r>
                <a:rPr lang="es-ES" sz="1900" kern="1200" dirty="0">
                  <a:solidFill>
                    <a:schemeClr val="bg1"/>
                  </a:solidFill>
                </a:rPr>
                <a:t> automáticamente</a:t>
              </a:r>
            </a:p>
          </p:txBody>
        </p:sp>
      </p:grpSp>
      <p:grpSp>
        <p:nvGrpSpPr>
          <p:cNvPr id="40" name="Grupo 39">
            <a:extLst>
              <a:ext uri="{FF2B5EF4-FFF2-40B4-BE49-F238E27FC236}">
                <a16:creationId xmlns:a16="http://schemas.microsoft.com/office/drawing/2014/main" id="{B4B65D93-2BFD-8DD0-E5AD-DBD463CF6047}"/>
              </a:ext>
            </a:extLst>
          </p:cNvPr>
          <p:cNvGrpSpPr/>
          <p:nvPr/>
        </p:nvGrpSpPr>
        <p:grpSpPr>
          <a:xfrm>
            <a:off x="7660360" y="1714540"/>
            <a:ext cx="3658046" cy="3613783"/>
            <a:chOff x="7094949" y="2120850"/>
            <a:chExt cx="3658046" cy="3613783"/>
          </a:xfrm>
        </p:grpSpPr>
        <p:sp>
          <p:nvSpPr>
            <p:cNvPr id="37" name="Elipse 36">
              <a:extLst>
                <a:ext uri="{FF2B5EF4-FFF2-40B4-BE49-F238E27FC236}">
                  <a16:creationId xmlns:a16="http://schemas.microsoft.com/office/drawing/2014/main" id="{782FA233-C36D-00FA-3F7F-4D7A7AD350AC}"/>
                </a:ext>
              </a:extLst>
            </p:cNvPr>
            <p:cNvSpPr/>
            <p:nvPr/>
          </p:nvSpPr>
          <p:spPr>
            <a:xfrm>
              <a:off x="7094949" y="2120850"/>
              <a:ext cx="3658046" cy="3613783"/>
            </a:xfrm>
            <a:prstGeom prst="ellipse">
              <a:avLst/>
            </a:prstGeom>
            <a:solidFill>
              <a:srgbClr val="A2D9F7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es-ES"/>
            </a:p>
          </p:txBody>
        </p:sp>
        <p:sp>
          <p:nvSpPr>
            <p:cNvPr id="28" name="Forma libre: forma 27">
              <a:extLst>
                <a:ext uri="{FF2B5EF4-FFF2-40B4-BE49-F238E27FC236}">
                  <a16:creationId xmlns:a16="http://schemas.microsoft.com/office/drawing/2014/main" id="{F05AA804-9B5A-26A0-FAF1-78CDD33AC52F}"/>
                </a:ext>
              </a:extLst>
            </p:cNvPr>
            <p:cNvSpPr/>
            <p:nvPr/>
          </p:nvSpPr>
          <p:spPr>
            <a:xfrm>
              <a:off x="7492094" y="3236023"/>
              <a:ext cx="2863756" cy="1438899"/>
            </a:xfrm>
            <a:custGeom>
              <a:avLst/>
              <a:gdLst>
                <a:gd name="connsiteX0" fmla="*/ 0 w 2740520"/>
                <a:gd name="connsiteY0" fmla="*/ 0 h 1135882"/>
                <a:gd name="connsiteX1" fmla="*/ 2740520 w 2740520"/>
                <a:gd name="connsiteY1" fmla="*/ 0 h 1135882"/>
                <a:gd name="connsiteX2" fmla="*/ 2740520 w 2740520"/>
                <a:gd name="connsiteY2" fmla="*/ 1135882 h 1135882"/>
                <a:gd name="connsiteX3" fmla="*/ 0 w 2740520"/>
                <a:gd name="connsiteY3" fmla="*/ 1135882 h 1135882"/>
                <a:gd name="connsiteX4" fmla="*/ 0 w 2740520"/>
                <a:gd name="connsiteY4" fmla="*/ 0 h 113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0520" h="1135882">
                  <a:moveTo>
                    <a:pt x="0" y="0"/>
                  </a:moveTo>
                  <a:lnTo>
                    <a:pt x="2740520" y="0"/>
                  </a:lnTo>
                  <a:lnTo>
                    <a:pt x="2740520" y="1135882"/>
                  </a:lnTo>
                  <a:lnTo>
                    <a:pt x="0" y="113588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6510" rIns="0" bIns="1651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s-ES" kern="1200" dirty="0">
                  <a:solidFill>
                    <a:schemeClr val="tx1"/>
                  </a:solidFill>
                </a:rPr>
                <a:t>Con la </a:t>
              </a:r>
              <a:r>
                <a:rPr lang="es-ES" b="1" kern="1200" dirty="0">
                  <a:solidFill>
                    <a:schemeClr val="tx1"/>
                  </a:solidFill>
                </a:rPr>
                <a:t>finalidad de </a:t>
              </a:r>
              <a:r>
                <a:rPr lang="es-ES" kern="1200" dirty="0">
                  <a:solidFill>
                    <a:schemeClr val="tx1"/>
                  </a:solidFill>
                </a:rPr>
                <a:t>explicar y/o complementar puntualmente la observación en particular o la propuesta y el expediente en general que se somete a fiscalizar</a:t>
              </a:r>
              <a:endParaRPr lang="es-ES" kern="1200" dirty="0"/>
            </a:p>
          </p:txBody>
        </p:sp>
      </p:grpSp>
      <p:cxnSp>
        <p:nvCxnSpPr>
          <p:cNvPr id="42" name="Conector recto de flecha 41">
            <a:extLst>
              <a:ext uri="{FF2B5EF4-FFF2-40B4-BE49-F238E27FC236}">
                <a16:creationId xmlns:a16="http://schemas.microsoft.com/office/drawing/2014/main" id="{7E676C89-7178-76B2-E3F3-E7BA97A08F48}"/>
              </a:ext>
            </a:extLst>
          </p:cNvPr>
          <p:cNvCxnSpPr>
            <a:cxnSpLocks/>
            <a:stCxn id="24" idx="2"/>
          </p:cNvCxnSpPr>
          <p:nvPr/>
        </p:nvCxnSpPr>
        <p:spPr>
          <a:xfrm flipH="1">
            <a:off x="5300503" y="3564702"/>
            <a:ext cx="553529" cy="0"/>
          </a:xfrm>
          <a:prstGeom prst="straightConnector1">
            <a:avLst/>
          </a:prstGeom>
          <a:ln w="19050">
            <a:solidFill>
              <a:srgbClr val="00A9E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de flecha 44">
            <a:extLst>
              <a:ext uri="{FF2B5EF4-FFF2-40B4-BE49-F238E27FC236}">
                <a16:creationId xmlns:a16="http://schemas.microsoft.com/office/drawing/2014/main" id="{E79FB3E9-A33C-FC87-8B02-27D847887941}"/>
              </a:ext>
            </a:extLst>
          </p:cNvPr>
          <p:cNvCxnSpPr>
            <a:cxnSpLocks/>
          </p:cNvCxnSpPr>
          <p:nvPr/>
        </p:nvCxnSpPr>
        <p:spPr>
          <a:xfrm>
            <a:off x="7082168" y="3563878"/>
            <a:ext cx="578192" cy="0"/>
          </a:xfrm>
          <a:prstGeom prst="straightConnector1">
            <a:avLst/>
          </a:prstGeom>
          <a:ln w="19050">
            <a:solidFill>
              <a:srgbClr val="00A9E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o 4">
            <a:extLst>
              <a:ext uri="{FF2B5EF4-FFF2-40B4-BE49-F238E27FC236}">
                <a16:creationId xmlns:a16="http://schemas.microsoft.com/office/drawing/2014/main" id="{B14C2669-4B0A-0881-AA6F-414BE28103DD}"/>
              </a:ext>
            </a:extLst>
          </p:cNvPr>
          <p:cNvGrpSpPr/>
          <p:nvPr/>
        </p:nvGrpSpPr>
        <p:grpSpPr>
          <a:xfrm>
            <a:off x="0" y="-132988"/>
            <a:ext cx="1282111" cy="6681425"/>
            <a:chOff x="0" y="-132988"/>
            <a:chExt cx="1282111" cy="6681425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F6DC6A3E-A1B1-8D4E-3996-F98FA4BE94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>
            <a:xfrm rot="16200000">
              <a:off x="-641056" y="508068"/>
              <a:ext cx="2564223" cy="1282111"/>
            </a:xfrm>
            <a:prstGeom prst="rect">
              <a:avLst/>
            </a:prstGeom>
          </p:spPr>
        </p:pic>
        <p:pic>
          <p:nvPicPr>
            <p:cNvPr id="7" name="Imagen 6" descr="Icono&#10;&#10;Descripción generada automáticamente">
              <a:extLst>
                <a:ext uri="{FF2B5EF4-FFF2-40B4-BE49-F238E27FC236}">
                  <a16:creationId xmlns:a16="http://schemas.microsoft.com/office/drawing/2014/main" id="{E047021A-D601-BA3C-F3FA-050DBD6309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021058" y="4548187"/>
              <a:ext cx="33242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318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o 29">
            <a:extLst>
              <a:ext uri="{FF2B5EF4-FFF2-40B4-BE49-F238E27FC236}">
                <a16:creationId xmlns:a16="http://schemas.microsoft.com/office/drawing/2014/main" id="{40154417-8126-3193-1B97-3837E75475BD}"/>
              </a:ext>
            </a:extLst>
          </p:cNvPr>
          <p:cNvGrpSpPr/>
          <p:nvPr/>
        </p:nvGrpSpPr>
        <p:grpSpPr>
          <a:xfrm>
            <a:off x="6953493" y="2047843"/>
            <a:ext cx="4176000" cy="807429"/>
            <a:chOff x="591615" y="403504"/>
            <a:chExt cx="7229320" cy="807429"/>
          </a:xfrm>
        </p:grpSpPr>
        <p:sp>
          <p:nvSpPr>
            <p:cNvPr id="31" name="Rectángulo 30">
              <a:extLst>
                <a:ext uri="{FF2B5EF4-FFF2-40B4-BE49-F238E27FC236}">
                  <a16:creationId xmlns:a16="http://schemas.microsoft.com/office/drawing/2014/main" id="{E017AF42-9618-7586-C7B1-E7F45B2100AE}"/>
                </a:ext>
              </a:extLst>
            </p:cNvPr>
            <p:cNvSpPr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  <a:solidFill>
              <a:srgbClr val="245A8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ES"/>
            </a:p>
          </p:txBody>
        </p:sp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9F64BE37-DC99-2F85-5CF0-4067CC0BDB59}"/>
                </a:ext>
              </a:extLst>
            </p:cNvPr>
            <p:cNvSpPr txBox="1"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0897" tIns="43180" rIns="43180" bIns="43180" numCol="1" spcCol="1270" anchor="ctr" anchorCtr="0">
              <a:noAutofit/>
            </a:bodyPr>
            <a:lstStyle/>
            <a:p>
              <a:pPr marL="0" lvl="0" indent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s-ES" sz="1500" kern="1200" dirty="0">
                  <a:solidFill>
                    <a:schemeClr val="bg1"/>
                  </a:solidFill>
                </a:rPr>
                <a:t>De </a:t>
              </a:r>
              <a:r>
                <a:rPr lang="es-ES" sz="1500" kern="1200" dirty="0">
                  <a:solidFill>
                    <a:srgbClr val="A2D9F7"/>
                  </a:solidFill>
                </a:rPr>
                <a:t>menor</a:t>
              </a:r>
              <a:r>
                <a:rPr lang="es-ES" sz="1500" kern="1200" dirty="0">
                  <a:solidFill>
                    <a:schemeClr val="bg1"/>
                  </a:solidFill>
                </a:rPr>
                <a:t> riesgo</a:t>
              </a:r>
            </a:p>
          </p:txBody>
        </p:sp>
      </p:grpSp>
      <p:sp>
        <p:nvSpPr>
          <p:cNvPr id="8" name="Títol 7">
            <a:extLst>
              <a:ext uri="{FF2B5EF4-FFF2-40B4-BE49-F238E27FC236}">
                <a16:creationId xmlns:a16="http://schemas.microsoft.com/office/drawing/2014/main" id="{CC352E41-F166-4980-8119-31AE33A9B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9999" y="-3"/>
            <a:ext cx="10461217" cy="128207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s-ES" sz="3000" b="1" dirty="0">
                <a:latin typeface="Arial" panose="020B0604020202020204" pitchFamily="34" charset="0"/>
                <a:cs typeface="Arial" panose="020B0604020202020204" pitchFamily="34" charset="0"/>
              </a:rPr>
              <a:t>Observaciones de nivel de </a:t>
            </a:r>
            <a:r>
              <a:rPr lang="es-ES" sz="3000" b="1" dirty="0">
                <a:solidFill>
                  <a:srgbClr val="00A9E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riesgo 1</a:t>
            </a:r>
          </a:p>
        </p:txBody>
      </p:sp>
      <p:sp>
        <p:nvSpPr>
          <p:cNvPr id="18" name="Conector recto 17">
            <a:extLst>
              <a:ext uri="{FF2B5EF4-FFF2-40B4-BE49-F238E27FC236}">
                <a16:creationId xmlns:a16="http://schemas.microsoft.com/office/drawing/2014/main" id="{9965EEE1-3269-9158-42D7-D36CF2EC75CF}"/>
              </a:ext>
            </a:extLst>
          </p:cNvPr>
          <p:cNvSpPr/>
          <p:nvPr/>
        </p:nvSpPr>
        <p:spPr>
          <a:xfrm flipV="1">
            <a:off x="4263770" y="5049408"/>
            <a:ext cx="2158521" cy="1"/>
          </a:xfrm>
          <a:prstGeom prst="line">
            <a:avLst/>
          </a:prstGeom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19" name="Conector recto 18">
            <a:extLst>
              <a:ext uri="{FF2B5EF4-FFF2-40B4-BE49-F238E27FC236}">
                <a16:creationId xmlns:a16="http://schemas.microsoft.com/office/drawing/2014/main" id="{E3CA7614-FCB0-1D30-FFCE-C14CA42CA130}"/>
              </a:ext>
            </a:extLst>
          </p:cNvPr>
          <p:cNvSpPr/>
          <p:nvPr/>
        </p:nvSpPr>
        <p:spPr>
          <a:xfrm flipV="1">
            <a:off x="4587621" y="3845248"/>
            <a:ext cx="1831681" cy="1"/>
          </a:xfrm>
          <a:prstGeom prst="line">
            <a:avLst/>
          </a:prstGeom>
          <a:ln>
            <a:solidFill>
              <a:srgbClr val="245A8C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20" name="Conector recto 19">
            <a:extLst>
              <a:ext uri="{FF2B5EF4-FFF2-40B4-BE49-F238E27FC236}">
                <a16:creationId xmlns:a16="http://schemas.microsoft.com/office/drawing/2014/main" id="{FDE0B43C-9B9E-D420-0644-AFB4C0ACBEF7}"/>
              </a:ext>
            </a:extLst>
          </p:cNvPr>
          <p:cNvSpPr/>
          <p:nvPr/>
        </p:nvSpPr>
        <p:spPr>
          <a:xfrm flipV="1">
            <a:off x="4587620" y="2528458"/>
            <a:ext cx="1831682" cy="1"/>
          </a:xfrm>
          <a:prstGeom prst="line">
            <a:avLst/>
          </a:prstGeom>
          <a:ln>
            <a:solidFill>
              <a:srgbClr val="245A8C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10A90E66-D633-5899-50C9-8AD222919F7E}"/>
              </a:ext>
            </a:extLst>
          </p:cNvPr>
          <p:cNvSpPr/>
          <p:nvPr/>
        </p:nvSpPr>
        <p:spPr>
          <a:xfrm>
            <a:off x="6422291" y="1999187"/>
            <a:ext cx="948005" cy="95567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sp>
        <p:nvSpPr>
          <p:cNvPr id="24" name="Forma libre: forma 23">
            <a:extLst>
              <a:ext uri="{FF2B5EF4-FFF2-40B4-BE49-F238E27FC236}">
                <a16:creationId xmlns:a16="http://schemas.microsoft.com/office/drawing/2014/main" id="{2531E083-DC51-03FB-896B-D6B4F0A32333}"/>
              </a:ext>
            </a:extLst>
          </p:cNvPr>
          <p:cNvSpPr/>
          <p:nvPr/>
        </p:nvSpPr>
        <p:spPr>
          <a:xfrm>
            <a:off x="9277476" y="1865992"/>
            <a:ext cx="140614" cy="1219200"/>
          </a:xfrm>
          <a:custGeom>
            <a:avLst/>
            <a:gdLst>
              <a:gd name="connsiteX0" fmla="*/ 0 w 140614"/>
              <a:gd name="connsiteY0" fmla="*/ 0 h 1219200"/>
              <a:gd name="connsiteX1" fmla="*/ 140614 w 140614"/>
              <a:gd name="connsiteY1" fmla="*/ 0 h 1219200"/>
              <a:gd name="connsiteX2" fmla="*/ 140614 w 140614"/>
              <a:gd name="connsiteY2" fmla="*/ 1219200 h 1219200"/>
              <a:gd name="connsiteX3" fmla="*/ 0 w 140614"/>
              <a:gd name="connsiteY3" fmla="*/ 1219200 h 1219200"/>
              <a:gd name="connsiteX4" fmla="*/ 0 w 140614"/>
              <a:gd name="connsiteY4" fmla="*/ 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614" h="1219200">
                <a:moveTo>
                  <a:pt x="0" y="0"/>
                </a:moveTo>
                <a:lnTo>
                  <a:pt x="140614" y="0"/>
                </a:lnTo>
                <a:lnTo>
                  <a:pt x="140614" y="1219200"/>
                </a:lnTo>
                <a:lnTo>
                  <a:pt x="0" y="12192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050" tIns="0" rIns="19050" bIns="0" numCol="1" spcCol="1270" anchor="ctr" anchorCtr="0">
            <a:noAutofit/>
          </a:bodyPr>
          <a:lstStyle/>
          <a:p>
            <a:pPr marL="0" lvl="0" indent="0" algn="l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500" kern="1200"/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2B8B1A35-8804-36E0-8AB2-1BB9680E1185}"/>
              </a:ext>
            </a:extLst>
          </p:cNvPr>
          <p:cNvGrpSpPr/>
          <p:nvPr/>
        </p:nvGrpSpPr>
        <p:grpSpPr>
          <a:xfrm>
            <a:off x="2555620" y="1918859"/>
            <a:ext cx="3332480" cy="3454398"/>
            <a:chOff x="2555620" y="1830868"/>
            <a:chExt cx="3332480" cy="3454398"/>
          </a:xfrm>
        </p:grpSpPr>
        <p:sp>
          <p:nvSpPr>
            <p:cNvPr id="21" name="Elipse 20">
              <a:extLst>
                <a:ext uri="{FF2B5EF4-FFF2-40B4-BE49-F238E27FC236}">
                  <a16:creationId xmlns:a16="http://schemas.microsoft.com/office/drawing/2014/main" id="{E34FCD8E-1303-4FC5-F1F1-1D04ECFB1667}"/>
                </a:ext>
              </a:extLst>
            </p:cNvPr>
            <p:cNvSpPr/>
            <p:nvPr/>
          </p:nvSpPr>
          <p:spPr>
            <a:xfrm>
              <a:off x="2555620" y="1830868"/>
              <a:ext cx="3332480" cy="3454398"/>
            </a:xfrm>
            <a:prstGeom prst="ellipse">
              <a:avLst/>
            </a:prstGeom>
            <a:solidFill>
              <a:srgbClr val="00A9E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 dirty="0"/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3A26355E-AB0C-6305-3BE3-08D99626993E}"/>
                </a:ext>
              </a:extLst>
            </p:cNvPr>
            <p:cNvSpPr/>
            <p:nvPr/>
          </p:nvSpPr>
          <p:spPr>
            <a:xfrm>
              <a:off x="3198376" y="3671782"/>
              <a:ext cx="2046968" cy="125984"/>
            </a:xfrm>
            <a:custGeom>
              <a:avLst/>
              <a:gdLst>
                <a:gd name="connsiteX0" fmla="*/ 0 w 2740520"/>
                <a:gd name="connsiteY0" fmla="*/ 0 h 473284"/>
                <a:gd name="connsiteX1" fmla="*/ 2740520 w 2740520"/>
                <a:gd name="connsiteY1" fmla="*/ 0 h 473284"/>
                <a:gd name="connsiteX2" fmla="*/ 2740520 w 2740520"/>
                <a:gd name="connsiteY2" fmla="*/ 473284 h 473284"/>
                <a:gd name="connsiteX3" fmla="*/ 0 w 2740520"/>
                <a:gd name="connsiteY3" fmla="*/ 473284 h 473284"/>
                <a:gd name="connsiteX4" fmla="*/ 0 w 2740520"/>
                <a:gd name="connsiteY4" fmla="*/ 0 h 47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0520" h="473284">
                  <a:moveTo>
                    <a:pt x="0" y="0"/>
                  </a:moveTo>
                  <a:lnTo>
                    <a:pt x="2740520" y="0"/>
                  </a:lnTo>
                  <a:lnTo>
                    <a:pt x="2740520" y="473284"/>
                  </a:lnTo>
                  <a:lnTo>
                    <a:pt x="0" y="4732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6510" rIns="0" bIns="16510" numCol="1" spcCol="1270" anchor="ctr" anchorCtr="0">
              <a:noAutofit/>
            </a:bodyPr>
            <a:lstStyle/>
            <a:p>
              <a:pPr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kern="1200" dirty="0">
                  <a:solidFill>
                    <a:schemeClr val="tx1"/>
                  </a:solidFill>
                </a:rPr>
                <a:t>Nivel de </a:t>
              </a:r>
              <a:r>
                <a:rPr lang="es-ES" dirty="0">
                  <a:solidFill>
                    <a:schemeClr val="bg1"/>
                  </a:solidFill>
                </a:rPr>
                <a:t>r</a:t>
              </a:r>
              <a:r>
                <a:rPr lang="es-ES" kern="1200" dirty="0">
                  <a:solidFill>
                    <a:schemeClr val="bg1"/>
                  </a:solidFill>
                </a:rPr>
                <a:t>iesgo 1</a:t>
              </a:r>
            </a:p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endParaRPr lang="es-ES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upo 32">
            <a:extLst>
              <a:ext uri="{FF2B5EF4-FFF2-40B4-BE49-F238E27FC236}">
                <a16:creationId xmlns:a16="http://schemas.microsoft.com/office/drawing/2014/main" id="{C3F1FD7D-CBFE-89AB-28ED-7208B7C7D185}"/>
              </a:ext>
            </a:extLst>
          </p:cNvPr>
          <p:cNvGrpSpPr/>
          <p:nvPr/>
        </p:nvGrpSpPr>
        <p:grpSpPr>
          <a:xfrm>
            <a:off x="6953493" y="3374987"/>
            <a:ext cx="4175999" cy="807429"/>
            <a:chOff x="591615" y="403504"/>
            <a:chExt cx="7229320" cy="807429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4E219CF2-BBD6-49EF-1B39-50EDEEBB389D}"/>
                </a:ext>
              </a:extLst>
            </p:cNvPr>
            <p:cNvSpPr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  <a:solidFill>
              <a:srgbClr val="245A8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ES">
                <a:solidFill>
                  <a:schemeClr val="bg1"/>
                </a:solidFill>
              </a:endParaRPr>
            </a:p>
          </p:txBody>
        </p:sp>
        <p:sp>
          <p:nvSpPr>
            <p:cNvPr id="35" name="CuadroTexto 34">
              <a:extLst>
                <a:ext uri="{FF2B5EF4-FFF2-40B4-BE49-F238E27FC236}">
                  <a16:creationId xmlns:a16="http://schemas.microsoft.com/office/drawing/2014/main" id="{EB346609-A019-5153-1B9B-21252A03590E}"/>
                </a:ext>
              </a:extLst>
            </p:cNvPr>
            <p:cNvSpPr txBox="1"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0897" tIns="43180" rIns="43180" bIns="43180" numCol="1" spcCol="1270" anchor="ctr" anchorCtr="0">
              <a:noAutofit/>
            </a:bodyPr>
            <a:lstStyle/>
            <a:p>
              <a:pPr marL="0" lvl="0" indent="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s-ES" sz="1500" kern="1200" dirty="0">
                  <a:solidFill>
                    <a:srgbClr val="A2D9F7"/>
                  </a:solidFill>
                </a:rPr>
                <a:t>Finalidad</a:t>
              </a:r>
              <a:r>
                <a:rPr lang="es-ES" sz="1500" kern="1200" dirty="0">
                  <a:solidFill>
                    <a:schemeClr val="bg1"/>
                  </a:solidFill>
                </a:rPr>
                <a:t> explicativa</a:t>
              </a:r>
            </a:p>
          </p:txBody>
        </p:sp>
      </p:grpSp>
      <p:sp>
        <p:nvSpPr>
          <p:cNvPr id="36" name="Elipse 35">
            <a:extLst>
              <a:ext uri="{FF2B5EF4-FFF2-40B4-BE49-F238E27FC236}">
                <a16:creationId xmlns:a16="http://schemas.microsoft.com/office/drawing/2014/main" id="{5D98B21F-C2E2-F324-E6CC-A58086C6391C}"/>
              </a:ext>
            </a:extLst>
          </p:cNvPr>
          <p:cNvSpPr/>
          <p:nvPr/>
        </p:nvSpPr>
        <p:spPr>
          <a:xfrm>
            <a:off x="6422291" y="3326331"/>
            <a:ext cx="948005" cy="95567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grpSp>
        <p:nvGrpSpPr>
          <p:cNvPr id="37" name="Grupo 36">
            <a:extLst>
              <a:ext uri="{FF2B5EF4-FFF2-40B4-BE49-F238E27FC236}">
                <a16:creationId xmlns:a16="http://schemas.microsoft.com/office/drawing/2014/main" id="{465C3F25-4F02-77D3-BCFE-9B82B3148ABE}"/>
              </a:ext>
            </a:extLst>
          </p:cNvPr>
          <p:cNvGrpSpPr/>
          <p:nvPr/>
        </p:nvGrpSpPr>
        <p:grpSpPr>
          <a:xfrm>
            <a:off x="6953494" y="4644378"/>
            <a:ext cx="4175998" cy="807429"/>
            <a:chOff x="591615" y="403504"/>
            <a:chExt cx="7229320" cy="807429"/>
          </a:xfrm>
        </p:grpSpPr>
        <p:sp>
          <p:nvSpPr>
            <p:cNvPr id="38" name="Rectángulo 37">
              <a:extLst>
                <a:ext uri="{FF2B5EF4-FFF2-40B4-BE49-F238E27FC236}">
                  <a16:creationId xmlns:a16="http://schemas.microsoft.com/office/drawing/2014/main" id="{BA8F847A-421D-6CED-9789-2C6AF7B1806F}"/>
                </a:ext>
              </a:extLst>
            </p:cNvPr>
            <p:cNvSpPr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  <a:solidFill>
              <a:srgbClr val="245A8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ES">
                <a:solidFill>
                  <a:schemeClr val="bg1"/>
                </a:solidFill>
              </a:endParaRPr>
            </a:p>
          </p:txBody>
        </p:sp>
        <p:sp>
          <p:nvSpPr>
            <p:cNvPr id="39" name="CuadroTexto 38">
              <a:extLst>
                <a:ext uri="{FF2B5EF4-FFF2-40B4-BE49-F238E27FC236}">
                  <a16:creationId xmlns:a16="http://schemas.microsoft.com/office/drawing/2014/main" id="{597E227C-45A3-4E53-D7FE-027D3F4409F8}"/>
                </a:ext>
              </a:extLst>
            </p:cNvPr>
            <p:cNvSpPr txBox="1"/>
            <p:nvPr/>
          </p:nvSpPr>
          <p:spPr>
            <a:xfrm>
              <a:off x="591615" y="403504"/>
              <a:ext cx="7229320" cy="8074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0897" tIns="43180" rIns="43180" bIns="43180" numCol="1" spcCol="1270" anchor="ctr" anchorCtr="0">
              <a:noAutofit/>
            </a:bodyPr>
            <a:lstStyle/>
            <a:p>
              <a:pPr marL="0" lvl="0" indent="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s-ES" sz="1500" kern="1200" dirty="0">
                  <a:solidFill>
                    <a:schemeClr val="bg1"/>
                  </a:solidFill>
                </a:rPr>
                <a:t>Importancia de las </a:t>
              </a:r>
              <a:r>
                <a:rPr lang="es-ES" sz="1500" kern="1200" dirty="0">
                  <a:solidFill>
                    <a:srgbClr val="A2D9F7"/>
                  </a:solidFill>
                </a:rPr>
                <a:t>notas explicativas</a:t>
              </a:r>
            </a:p>
          </p:txBody>
        </p:sp>
      </p:grpSp>
      <p:sp>
        <p:nvSpPr>
          <p:cNvPr id="40" name="Elipse 39">
            <a:extLst>
              <a:ext uri="{FF2B5EF4-FFF2-40B4-BE49-F238E27FC236}">
                <a16:creationId xmlns:a16="http://schemas.microsoft.com/office/drawing/2014/main" id="{D7EBAEEF-B61A-DDA6-F567-9B23A347AE99}"/>
              </a:ext>
            </a:extLst>
          </p:cNvPr>
          <p:cNvSpPr/>
          <p:nvPr/>
        </p:nvSpPr>
        <p:spPr>
          <a:xfrm>
            <a:off x="6422291" y="4595722"/>
            <a:ext cx="948005" cy="95567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923CE6EA-2B05-5DE0-4B4B-05D3EEB65D9F}"/>
              </a:ext>
            </a:extLst>
          </p:cNvPr>
          <p:cNvGrpSpPr/>
          <p:nvPr/>
        </p:nvGrpSpPr>
        <p:grpSpPr>
          <a:xfrm>
            <a:off x="0" y="-132988"/>
            <a:ext cx="1282111" cy="6681425"/>
            <a:chOff x="0" y="-132988"/>
            <a:chExt cx="1282111" cy="6681425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7CBD8464-223A-6DC6-7813-03D0CC1262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>
            <a:xfrm rot="16200000">
              <a:off x="-641056" y="508068"/>
              <a:ext cx="2564223" cy="1282111"/>
            </a:xfrm>
            <a:prstGeom prst="rect">
              <a:avLst/>
            </a:prstGeom>
          </p:spPr>
        </p:pic>
        <p:pic>
          <p:nvPicPr>
            <p:cNvPr id="7" name="Imagen 6" descr="Icono&#10;&#10;Descripción generada automáticamente">
              <a:extLst>
                <a:ext uri="{FF2B5EF4-FFF2-40B4-BE49-F238E27FC236}">
                  <a16:creationId xmlns:a16="http://schemas.microsoft.com/office/drawing/2014/main" id="{FDA3B958-89C8-9549-7046-04DA0BB87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021058" y="4548187"/>
              <a:ext cx="33242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183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 animBg="1"/>
      <p:bldP spid="20" grpId="0" animBg="1"/>
      <p:bldP spid="23" grpId="0" animBg="1"/>
      <p:bldP spid="36" grpId="0" animBg="1"/>
      <p:bldP spid="40" grpId="0" animBg="1"/>
    </p:bldLst>
  </p:timing>
</p:sld>
</file>

<file path=ppt/theme/theme1.xml><?xml version="1.0" encoding="utf-8"?>
<a:theme xmlns:a="http://schemas.openxmlformats.org/drawingml/2006/main" name="Tema de l'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</TotalTime>
  <Words>696</Words>
  <Application>Microsoft Office PowerPoint</Application>
  <PresentationFormat>Panorámica</PresentationFormat>
  <Paragraphs>88</Paragraphs>
  <Slides>18</Slides>
  <Notes>0</Notes>
  <HiddenSlides>0</HiddenSlides>
  <MMClips>2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Roboto</vt:lpstr>
      <vt:lpstr>Tema de l'Office</vt:lpstr>
      <vt:lpstr>Presentación de PowerPoint</vt:lpstr>
      <vt:lpstr>Presentación de PowerPoint</vt:lpstr>
      <vt:lpstr>Presentación de PowerPoint</vt:lpstr>
      <vt:lpstr>Idea-fuerza</vt:lpstr>
      <vt:lpstr>Modelo de control interno en el RCIL y en la organización</vt:lpstr>
      <vt:lpstr>Observaciones en los informes de Fiscalización de Requisitos Básicos</vt:lpstr>
      <vt:lpstr>Primera fase de la implementación de observaciones en el modelo de la IGAT</vt:lpstr>
      <vt:lpstr>Notas explicativas</vt:lpstr>
      <vt:lpstr>Observaciones de nivel de riesgo 1</vt:lpstr>
      <vt:lpstr>Observaciones de nivel de riesgo 2</vt:lpstr>
      <vt:lpstr>Observaciones de nivel de riesgo 3</vt:lpstr>
      <vt:lpstr>Observaciones de nivel de riesgo 4</vt:lpstr>
      <vt:lpstr>Demostración práctica (Gestión de las observaciones)</vt:lpstr>
      <vt:lpstr>Segunda fase de la implementación de observaciones en el modelo de la IGAT</vt:lpstr>
      <vt:lpstr>Demostración práctica (Cuadro de mandos)</vt:lpstr>
      <vt:lpstr>Conclusiones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 del PowerPoint</dc:title>
  <dc:creator>Xavier Roqueta</dc:creator>
  <cp:lastModifiedBy>Navarro Yague, Beatriz</cp:lastModifiedBy>
  <cp:revision>219</cp:revision>
  <cp:lastPrinted>2019-02-28T11:42:29Z</cp:lastPrinted>
  <dcterms:created xsi:type="dcterms:W3CDTF">2019-02-26T14:15:56Z</dcterms:created>
  <dcterms:modified xsi:type="dcterms:W3CDTF">2023-10-05T04:20:08Z</dcterms:modified>
</cp:coreProperties>
</file>